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5"/>
  </p:notesMasterIdLst>
  <p:handoutMasterIdLst>
    <p:handoutMasterId r:id="rId36"/>
  </p:handoutMasterIdLst>
  <p:sldIdLst>
    <p:sldId id="301" r:id="rId5"/>
    <p:sldId id="257" r:id="rId6"/>
    <p:sldId id="258" r:id="rId7"/>
    <p:sldId id="259" r:id="rId8"/>
    <p:sldId id="260" r:id="rId9"/>
    <p:sldId id="286" r:id="rId10"/>
    <p:sldId id="264" r:id="rId11"/>
    <p:sldId id="287" r:id="rId12"/>
    <p:sldId id="266" r:id="rId13"/>
    <p:sldId id="267" r:id="rId14"/>
    <p:sldId id="269" r:id="rId15"/>
    <p:sldId id="290" r:id="rId16"/>
    <p:sldId id="270" r:id="rId17"/>
    <p:sldId id="271" r:id="rId18"/>
    <p:sldId id="273" r:id="rId19"/>
    <p:sldId id="293" r:id="rId20"/>
    <p:sldId id="294" r:id="rId21"/>
    <p:sldId id="295" r:id="rId22"/>
    <p:sldId id="272" r:id="rId23"/>
    <p:sldId id="278" r:id="rId24"/>
    <p:sldId id="296" r:id="rId25"/>
    <p:sldId id="279" r:id="rId26"/>
    <p:sldId id="297" r:id="rId27"/>
    <p:sldId id="298" r:id="rId28"/>
    <p:sldId id="299" r:id="rId29"/>
    <p:sldId id="300" r:id="rId30"/>
    <p:sldId id="281" r:id="rId31"/>
    <p:sldId id="284" r:id="rId32"/>
    <p:sldId id="289" r:id="rId33"/>
    <p:sldId id="302"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75E1A41-DD19-C74D-ABD8-EFBA51447D77}" v="459" dt="2023-11-28T19:08:12.3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83" autoAdjust="0"/>
    <p:restoredTop sz="79456" autoAdjust="0"/>
  </p:normalViewPr>
  <p:slideViewPr>
    <p:cSldViewPr snapToGrid="0">
      <p:cViewPr varScale="1">
        <p:scale>
          <a:sx n="96" d="100"/>
          <a:sy n="96" d="100"/>
        </p:scale>
        <p:origin x="184" y="264"/>
      </p:cViewPr>
      <p:guideLst/>
    </p:cSldViewPr>
  </p:slideViewPr>
  <p:notesTextViewPr>
    <p:cViewPr>
      <p:scale>
        <a:sx n="120" d="100"/>
        <a:sy n="12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F04C1E-8237-BBB0-609D-C199E9D9467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DEE0042-87F4-45A3-6DC5-E4F6D5CB70D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4122B71-B2D0-4AF0-BC07-0CF6137EFFE0}" type="datetimeFigureOut">
              <a:rPr lang="en-US" smtClean="0"/>
              <a:t>6/13/24</a:t>
            </a:fld>
            <a:endParaRPr lang="en-US"/>
          </a:p>
        </p:txBody>
      </p:sp>
      <p:sp>
        <p:nvSpPr>
          <p:cNvPr id="4" name="Footer Placeholder 3">
            <a:extLst>
              <a:ext uri="{FF2B5EF4-FFF2-40B4-BE49-F238E27FC236}">
                <a16:creationId xmlns:a16="http://schemas.microsoft.com/office/drawing/2014/main" id="{D62F1E65-7A43-267E-FDAD-49F85BC253C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FE289D4-58D5-4B0C-6658-B1657950315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54E78AF-9021-4170-9754-758688283EE1}" type="slidenum">
              <a:rPr lang="en-US" smtClean="0"/>
              <a:t>‹#›</a:t>
            </a:fld>
            <a:endParaRPr lang="en-US"/>
          </a:p>
        </p:txBody>
      </p:sp>
    </p:spTree>
    <p:extLst>
      <p:ext uri="{BB962C8B-B14F-4D97-AF65-F5344CB8AC3E}">
        <p14:creationId xmlns:p14="http://schemas.microsoft.com/office/powerpoint/2010/main" val="32477129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CB8CE1-3F44-48E4-8016-DCEF221CF72E}" type="datetimeFigureOut">
              <a:rPr lang="en-US" smtClean="0"/>
              <a:t>6/13/24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BE9157-B0B1-4432-9F71-9DFDDE027E82}" type="slidenum">
              <a:rPr lang="en-US" smtClean="0"/>
              <a:t>‹#›</a:t>
            </a:fld>
            <a:endParaRPr lang="en-US"/>
          </a:p>
        </p:txBody>
      </p:sp>
    </p:spTree>
    <p:extLst>
      <p:ext uri="{BB962C8B-B14F-4D97-AF65-F5344CB8AC3E}">
        <p14:creationId xmlns:p14="http://schemas.microsoft.com/office/powerpoint/2010/main" val="2367542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1</a:t>
            </a:fld>
            <a:endParaRPr lang="en-US"/>
          </a:p>
        </p:txBody>
      </p:sp>
    </p:spTree>
    <p:extLst>
      <p:ext uri="{BB962C8B-B14F-4D97-AF65-F5344CB8AC3E}">
        <p14:creationId xmlns:p14="http://schemas.microsoft.com/office/powerpoint/2010/main" val="19198925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Inspired by the success of recent text-to-image models, we propose </a:t>
            </a:r>
            <a:r>
              <a:rPr lang="en-US" dirty="0"/>
              <a:t>a framework that harnesses controlled text-to-image diffusion models to generate synthetic raw network traffic that complies with transport and network layer protocol rules. </a:t>
            </a:r>
          </a:p>
          <a:p>
            <a:endParaRPr lang="en-US" dirty="0"/>
          </a:p>
          <a:p>
            <a:r>
              <a:rPr lang="en-US" dirty="0"/>
              <a:t>This framework is consisted of three components which starts off with converting real network traffic used for training the generation model into image representations.</a:t>
            </a:r>
          </a:p>
          <a:p>
            <a:endParaRPr lang="en-US" dirty="0"/>
          </a:p>
          <a:p>
            <a:r>
              <a:rPr lang="en-US" dirty="0"/>
              <a:t>The second component involves fine-tuning the generation model using the image dataset and carry out controlled generation to largely make sure that the generated protocol and header field distributions are correct.</a:t>
            </a:r>
          </a:p>
          <a:p>
            <a:endParaRPr lang="en-US" dirty="0"/>
          </a:p>
          <a:p>
            <a:r>
              <a:rPr lang="en-US" dirty="0"/>
              <a:t>And the last step would be carry out detailed post-generation heuristic to further ensure protocol compliance by examine each generated header field bits in detail and correct them if needed.</a:t>
            </a:r>
          </a:p>
        </p:txBody>
      </p:sp>
      <p:sp>
        <p:nvSpPr>
          <p:cNvPr id="4" name="Slide Number Placeholder 3"/>
          <p:cNvSpPr>
            <a:spLocks noGrp="1"/>
          </p:cNvSpPr>
          <p:nvPr>
            <p:ph type="sldNum" sz="quarter" idx="5"/>
          </p:nvPr>
        </p:nvSpPr>
        <p:spPr/>
        <p:txBody>
          <a:bodyPr/>
          <a:lstStyle/>
          <a:p>
            <a:fld id="{93BE9157-B0B1-4432-9F71-9DFDDE027E82}" type="slidenum">
              <a:rPr lang="en-US" smtClean="0"/>
              <a:t>10</a:t>
            </a:fld>
            <a:endParaRPr lang="en-US"/>
          </a:p>
        </p:txBody>
      </p:sp>
    </p:spTree>
    <p:extLst>
      <p:ext uri="{BB962C8B-B14F-4D97-AF65-F5344CB8AC3E}">
        <p14:creationId xmlns:p14="http://schemas.microsoft.com/office/powerpoint/2010/main" val="2543514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In the generation stage of this framework, the first step is to create a dataset for model fine-tuning using real </a:t>
            </a:r>
            <a:r>
              <a:rPr lang="en-US" b="0" i="0" dirty="0" err="1">
                <a:solidFill>
                  <a:srgbClr val="ECECF1"/>
                </a:solidFill>
                <a:effectLst/>
                <a:latin typeface="Söhne"/>
              </a:rPr>
              <a:t>pcaps</a:t>
            </a:r>
            <a:r>
              <a:rPr lang="en-US" b="0" i="0" dirty="0">
                <a:solidFill>
                  <a:srgbClr val="ECECF1"/>
                </a:solidFill>
                <a:effectLst/>
                <a:latin typeface="Söhne"/>
              </a:rPr>
              <a: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i="0" dirty="0">
                <a:solidFill>
                  <a:srgbClr val="ECECF1"/>
                </a:solidFill>
                <a:effectLst/>
                <a:latin typeface="Söhne"/>
              </a:rPr>
              <a:t>These </a:t>
            </a:r>
            <a:r>
              <a:rPr lang="en-US" b="0" i="0" dirty="0" err="1">
                <a:solidFill>
                  <a:srgbClr val="ECECF1"/>
                </a:solidFill>
                <a:effectLst/>
                <a:latin typeface="Söhne"/>
              </a:rPr>
              <a:t>pcaps</a:t>
            </a:r>
            <a:r>
              <a:rPr lang="en-US" b="0" i="0" dirty="0">
                <a:solidFill>
                  <a:srgbClr val="ECECF1"/>
                </a:solidFill>
                <a:effectLst/>
                <a:latin typeface="Söhne"/>
              </a:rPr>
              <a:t> are converted into a standardized numerical format using tools like </a:t>
            </a:r>
            <a:r>
              <a:rPr lang="en-US" b="0" i="0" dirty="0" err="1">
                <a:solidFill>
                  <a:srgbClr val="ECECF1"/>
                </a:solidFill>
                <a:effectLst/>
                <a:latin typeface="Söhne"/>
              </a:rPr>
              <a:t>nprint</a:t>
            </a:r>
            <a:r>
              <a:rPr lang="en-US" b="0" i="0" dirty="0">
                <a:solidFill>
                  <a:srgbClr val="ECECF1"/>
                </a:solidFill>
                <a:effectLst/>
                <a:latin typeface="Söhne"/>
              </a:rPr>
              <a:t>, which transforms header field bits into 1s, 0s, and -1s to represent set, unset, and absent bits. </a:t>
            </a:r>
          </a:p>
        </p:txBody>
      </p:sp>
      <p:sp>
        <p:nvSpPr>
          <p:cNvPr id="4" name="Slide Number Placeholder 3"/>
          <p:cNvSpPr>
            <a:spLocks noGrp="1"/>
          </p:cNvSpPr>
          <p:nvPr>
            <p:ph type="sldNum" sz="quarter" idx="5"/>
          </p:nvPr>
        </p:nvSpPr>
        <p:spPr/>
        <p:txBody>
          <a:bodyPr/>
          <a:lstStyle/>
          <a:p>
            <a:fld id="{93BE9157-B0B1-4432-9F71-9DFDDE027E82}" type="slidenum">
              <a:rPr lang="en-US" smtClean="0"/>
              <a:t>11</a:t>
            </a:fld>
            <a:endParaRPr lang="en-US"/>
          </a:p>
        </p:txBody>
      </p:sp>
    </p:spTree>
    <p:extLst>
      <p:ext uri="{BB962C8B-B14F-4D97-AF65-F5344CB8AC3E}">
        <p14:creationId xmlns:p14="http://schemas.microsoft.com/office/powerpoint/2010/main" val="42085496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ECECF1"/>
                </a:solidFill>
                <a:effectLst/>
                <a:latin typeface="Söhne"/>
              </a:rPr>
              <a:t>The encoded </a:t>
            </a:r>
            <a:r>
              <a:rPr lang="en-US" b="0" i="0" dirty="0" err="1">
                <a:solidFill>
                  <a:srgbClr val="ECECF1"/>
                </a:solidFill>
                <a:effectLst/>
                <a:latin typeface="Söhne"/>
              </a:rPr>
              <a:t>pcaps</a:t>
            </a:r>
            <a:r>
              <a:rPr lang="en-US" b="0" i="0" dirty="0">
                <a:solidFill>
                  <a:srgbClr val="ECECF1"/>
                </a:solidFill>
                <a:effectLst/>
                <a:latin typeface="Söhne"/>
              </a:rPr>
              <a:t> are then turned into images paired with text prompts from data labels for fine-tuning a text-to-image diffusion model. </a:t>
            </a:r>
            <a:endParaRPr lang="en-US" b="0" i="0" dirty="0">
              <a:solidFill>
                <a:srgbClr val="000000"/>
              </a:solidFill>
              <a:effectLst/>
              <a:latin typeface="Lucida Grande"/>
            </a:endParaRPr>
          </a:p>
          <a:p>
            <a:pPr marL="0" indent="0">
              <a:buNone/>
            </a:pPr>
            <a:r>
              <a:rPr lang="en-US" b="0" i="0" dirty="0">
                <a:solidFill>
                  <a:srgbClr val="ECECF1"/>
                </a:solidFill>
                <a:effectLst/>
                <a:latin typeface="Söhne"/>
              </a:rPr>
              <a:t>An example here is a TCP flow image where each row of pixels here represents transport layer header values of a packet in the flow.</a:t>
            </a:r>
          </a:p>
          <a:p>
            <a:pPr marL="0" indent="0">
              <a:buNone/>
            </a:pPr>
            <a:r>
              <a:rPr lang="en-US" b="0" i="0" dirty="0">
                <a:solidFill>
                  <a:srgbClr val="000000"/>
                </a:solidFill>
                <a:effectLst/>
                <a:latin typeface="Lucida Grande"/>
              </a:rPr>
              <a:t>1. The natural question to ask here is, why an image representation.</a:t>
            </a:r>
          </a:p>
          <a:p>
            <a:pPr marL="0" indent="0">
              <a:buNone/>
            </a:pPr>
            <a:r>
              <a:rPr lang="en-US" b="0" i="0" dirty="0">
                <a:solidFill>
                  <a:srgbClr val="000000"/>
                </a:solidFill>
                <a:effectLst/>
                <a:latin typeface="Lucida Grande"/>
              </a:rPr>
              <a:t>2. First, this allows us to use many of the existing powerful text-to-image diffusion models capable of producing images with high resolutions, which is particular helpful as we aim to improve feature granularity in synthetic data.</a:t>
            </a:r>
          </a:p>
          <a:p>
            <a:pPr marL="0" indent="0">
              <a:buNone/>
            </a:pPr>
            <a:r>
              <a:rPr lang="en-US" b="0" i="0" dirty="0">
                <a:solidFill>
                  <a:srgbClr val="000000"/>
                </a:solidFill>
                <a:effectLst/>
                <a:latin typeface="Lucida Grande"/>
              </a:rPr>
              <a:t>3. Second, </a:t>
            </a:r>
            <a:r>
              <a:rPr lang="en-US" b="0" i="0" dirty="0">
                <a:solidFill>
                  <a:srgbClr val="374151"/>
                </a:solidFill>
                <a:effectLst/>
                <a:latin typeface="Söhne"/>
              </a:rPr>
              <a:t>most text-to-image models use prompt-invoked generation, which offers control over the quantity of class instances produced and allows the model to learn traffic characteristics corresponding to text prompts.</a:t>
            </a:r>
            <a:endParaRPr lang="en-US" b="0" i="0" dirty="0">
              <a:solidFill>
                <a:srgbClr val="ECECF1"/>
              </a:solidFill>
              <a:effectLst/>
              <a:latin typeface="Söhne"/>
            </a:endParaRPr>
          </a:p>
          <a:p>
            <a:pPr marL="0" indent="0">
              <a:buNone/>
            </a:pPr>
            <a:r>
              <a:rPr lang="en-US" b="0" i="0" dirty="0">
                <a:solidFill>
                  <a:srgbClr val="ECECF1"/>
                </a:solidFill>
                <a:effectLst/>
                <a:latin typeface="Söhne"/>
              </a:rPr>
              <a:t>4. And lastly, this representation effectively captures inter-packet relations within a flow. </a:t>
            </a:r>
            <a:r>
              <a:rPr lang="en-US" dirty="0"/>
              <a:t>Because, unlike traditional tabular formats where data points might be perceived as independent entities, images inherently emphasize the significance of a packet concerning its neighboring packets, preserving crucial contextual information.</a:t>
            </a:r>
          </a:p>
          <a:p>
            <a:pPr marL="0" indent="0">
              <a:buNone/>
            </a:pPr>
            <a:endParaRPr lang="en-US" b="0" i="0" dirty="0">
              <a:solidFill>
                <a:srgbClr val="ECECF1"/>
              </a:solidFill>
              <a:effectLst/>
              <a:latin typeface="Söhne"/>
            </a:endParaRPr>
          </a:p>
          <a:p>
            <a:pPr marL="0" indent="0">
              <a:buNone/>
            </a:pPr>
            <a:r>
              <a:rPr lang="en-US" b="0" i="0" dirty="0">
                <a:solidFill>
                  <a:srgbClr val="ECECF1"/>
                </a:solidFill>
                <a:effectLst/>
                <a:latin typeface="Söhne"/>
              </a:rPr>
              <a:t>For instance, in this TCP flow image, we can clearly see that all packets are TCP type since only the IP and TCP pixel columns are colored with green or red.</a:t>
            </a:r>
            <a:r>
              <a:rPr lang="en-US" b="0" i="0" dirty="0">
                <a:solidFill>
                  <a:srgbClr val="000000"/>
                </a:solidFill>
                <a:effectLst/>
                <a:latin typeface="Lucida Grande"/>
              </a:rPr>
              <a:t> And as we show later, this allows us to use controlled generation techniques designed for text-to-image models.</a:t>
            </a:r>
          </a:p>
        </p:txBody>
      </p:sp>
      <p:sp>
        <p:nvSpPr>
          <p:cNvPr id="4" name="Slide Number Placeholder 3"/>
          <p:cNvSpPr>
            <a:spLocks noGrp="1"/>
          </p:cNvSpPr>
          <p:nvPr>
            <p:ph type="sldNum" sz="quarter" idx="5"/>
          </p:nvPr>
        </p:nvSpPr>
        <p:spPr/>
        <p:txBody>
          <a:bodyPr/>
          <a:lstStyle/>
          <a:p>
            <a:fld id="{93BE9157-B0B1-4432-9F71-9DFDDE027E82}" type="slidenum">
              <a:rPr lang="en-US" smtClean="0"/>
              <a:t>12</a:t>
            </a:fld>
            <a:endParaRPr lang="en-US"/>
          </a:p>
        </p:txBody>
      </p:sp>
    </p:spTree>
    <p:extLst>
      <p:ext uri="{BB962C8B-B14F-4D97-AF65-F5344CB8AC3E}">
        <p14:creationId xmlns:p14="http://schemas.microsoft.com/office/powerpoint/2010/main" val="19624356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b="0" i="0" dirty="0">
                <a:solidFill>
                  <a:srgbClr val="ECECF1"/>
                </a:solidFill>
                <a:effectLst/>
                <a:latin typeface="Söhne"/>
              </a:rPr>
              <a:t>To fine-tune the text-to-image model, we used a cost-effective method called low-rank adaptation on Stable Diffusion 1.5, a model pre-trained on billions of general images. </a:t>
            </a:r>
          </a:p>
          <a:p>
            <a:pPr marL="0" indent="0">
              <a:buNone/>
            </a:pPr>
            <a:r>
              <a:rPr lang="en-US" b="0" i="0" dirty="0">
                <a:solidFill>
                  <a:srgbClr val="ECECF1"/>
                </a:solidFill>
                <a:effectLst/>
                <a:latin typeface="Söhne"/>
              </a:rPr>
              <a:t>1. We choose fine-tuning an existing model because training a diffusion model from the beginning is resource-intensive, requiring a large amount of data. Second, fine-tuning actually enhances the model's adaptability to various generation tasks. It resembles few-shot learning, where only a small amount of network data is needed to tailor the model to specific generation objectives.</a:t>
            </a:r>
            <a:endParaRPr lang="en-US" b="0" i="0" dirty="0">
              <a:solidFill>
                <a:srgbClr val="000000"/>
              </a:solidFill>
              <a:effectLst/>
              <a:latin typeface="Lucida Grande"/>
            </a:endParaRPr>
          </a:p>
        </p:txBody>
      </p:sp>
      <p:sp>
        <p:nvSpPr>
          <p:cNvPr id="4" name="Slide Number Placeholder 3"/>
          <p:cNvSpPr>
            <a:spLocks noGrp="1"/>
          </p:cNvSpPr>
          <p:nvPr>
            <p:ph type="sldNum" sz="quarter" idx="5"/>
          </p:nvPr>
        </p:nvSpPr>
        <p:spPr/>
        <p:txBody>
          <a:bodyPr/>
          <a:lstStyle/>
          <a:p>
            <a:fld id="{93BE9157-B0B1-4432-9F71-9DFDDE027E82}" type="slidenum">
              <a:rPr lang="en-US" smtClean="0"/>
              <a:t>13</a:t>
            </a:fld>
            <a:endParaRPr lang="en-US"/>
          </a:p>
        </p:txBody>
      </p:sp>
    </p:spTree>
    <p:extLst>
      <p:ext uri="{BB962C8B-B14F-4D97-AF65-F5344CB8AC3E}">
        <p14:creationId xmlns:p14="http://schemas.microsoft.com/office/powerpoint/2010/main" val="802712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During generation, we give the model the prompt that specifies the type of traffic we want and produce the output. However, during generation, we apply constrains using the tool ControlNet.</a:t>
            </a:r>
          </a:p>
        </p:txBody>
      </p:sp>
      <p:sp>
        <p:nvSpPr>
          <p:cNvPr id="4" name="Slide Number Placeholder 3"/>
          <p:cNvSpPr>
            <a:spLocks noGrp="1"/>
          </p:cNvSpPr>
          <p:nvPr>
            <p:ph type="sldNum" sz="quarter" idx="5"/>
          </p:nvPr>
        </p:nvSpPr>
        <p:spPr/>
        <p:txBody>
          <a:bodyPr/>
          <a:lstStyle/>
          <a:p>
            <a:fld id="{93BE9157-B0B1-4432-9F71-9DFDDE027E82}" type="slidenum">
              <a:rPr lang="en-US" smtClean="0"/>
              <a:t>14</a:t>
            </a:fld>
            <a:endParaRPr lang="en-US"/>
          </a:p>
        </p:txBody>
      </p:sp>
    </p:spTree>
    <p:extLst>
      <p:ext uri="{BB962C8B-B14F-4D97-AF65-F5344CB8AC3E}">
        <p14:creationId xmlns:p14="http://schemas.microsoft.com/office/powerpoint/2010/main" val="24668763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ControlNet takes an input of a single example image of the desired network traffic that </a:t>
            </a:r>
            <a:r>
              <a:rPr lang="en-US" b="0" i="0" dirty="0">
                <a:solidFill>
                  <a:srgbClr val="000000"/>
                </a:solidFill>
                <a:effectLst/>
                <a:latin typeface="Lucida Grande"/>
              </a:rPr>
              <a:t>we want to produce more synthetic versions for.</a:t>
            </a:r>
          </a:p>
          <a:p>
            <a:pPr marL="228600" indent="-228600">
              <a:buAutoNum type="arabicPeriod"/>
            </a:pPr>
            <a:r>
              <a:rPr lang="en-US" b="0" i="0" dirty="0">
                <a:solidFill>
                  <a:srgbClr val="000000"/>
                </a:solidFill>
                <a:effectLst/>
                <a:latin typeface="Lucida Grande"/>
              </a:rPr>
              <a:t>It carries out edge detection on the example, which in this case marks the region of generation to only TCP and IP header fields.</a:t>
            </a:r>
          </a:p>
          <a:p>
            <a:pPr marL="228600" indent="-228600">
              <a:buAutoNum type="arabicPeriod"/>
            </a:pPr>
            <a:r>
              <a:rPr lang="en-US" b="0" i="0" dirty="0">
                <a:solidFill>
                  <a:srgbClr val="000000"/>
                </a:solidFill>
                <a:effectLst/>
                <a:latin typeface="Lucida Grande"/>
              </a:rPr>
              <a:t>During generation, it uses these edges as references and ensures that the generated data follows this patterns to only produce TCP packets.</a:t>
            </a:r>
            <a:endParaRPr lang="en-US" dirty="0"/>
          </a:p>
          <a:p>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15</a:t>
            </a:fld>
            <a:endParaRPr lang="en-US"/>
          </a:p>
        </p:txBody>
      </p:sp>
    </p:spTree>
    <p:extLst>
      <p:ext uri="{BB962C8B-B14F-4D97-AF65-F5344CB8AC3E}">
        <p14:creationId xmlns:p14="http://schemas.microsoft.com/office/powerpoint/2010/main" val="7513854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Lucida Grande"/>
              </a:rPr>
              <a:t>As a result, we let the controlled generation to </a:t>
            </a:r>
            <a:r>
              <a:rPr lang="en-US" b="0" i="0" dirty="0" err="1">
                <a:solidFill>
                  <a:srgbClr val="000000"/>
                </a:solidFill>
                <a:effectLst/>
                <a:latin typeface="Lucida Grande"/>
              </a:rPr>
              <a:t>fullfill</a:t>
            </a:r>
            <a:r>
              <a:rPr lang="en-US" b="0" i="0" dirty="0">
                <a:solidFill>
                  <a:srgbClr val="000000"/>
                </a:solidFill>
                <a:effectLst/>
                <a:latin typeface="Lucida Grande"/>
              </a:rPr>
              <a:t> general conformance to the protocol and header field values distributions to the real data, but then further modify and correct the details within the synthetic data to ensure higher levels of compliances to protocol rules. Specifically we divide these into both inter and intra packet rules.</a:t>
            </a:r>
          </a:p>
          <a:p>
            <a:endParaRPr lang="en-US" b="0" i="0" dirty="0">
              <a:solidFill>
                <a:srgbClr val="000000"/>
              </a:solidFill>
              <a:effectLst/>
              <a:latin typeface="Lucida Grande"/>
            </a:endParaRPr>
          </a:p>
          <a:p>
            <a:r>
              <a:rPr lang="en-US" b="0" i="0" dirty="0">
                <a:solidFill>
                  <a:srgbClr val="000000"/>
                </a:solidFill>
                <a:effectLst/>
                <a:latin typeface="Lucida Grande"/>
              </a:rPr>
              <a:t>For inter-packet rules, we are looking at </a:t>
            </a:r>
            <a:r>
              <a:rPr lang="en-US" dirty="0"/>
              <a:t>the relationships and sequencing between header fields within multiple packets in a network flow. For instance, in a typical TCP connection, packets need to be sequenced properly, starting with the handshake process.</a:t>
            </a:r>
          </a:p>
          <a:p>
            <a:endParaRPr lang="en-US" dirty="0"/>
          </a:p>
          <a:p>
            <a:r>
              <a:rPr lang="en-US" dirty="0"/>
              <a:t>For Intra-Packet Rules we are referring the correctness of the structure and contents within individual packets.</a:t>
            </a:r>
          </a:p>
          <a:p>
            <a:r>
              <a:rPr lang="en-US" dirty="0"/>
              <a:t>For example, many protocol headers have a checksum field computed based on the packet’s contents to detect errors during transmission. It’s crucial that the checksum is consistent with the packet’s payload.</a:t>
            </a:r>
          </a:p>
          <a:p>
            <a:endParaRPr lang="en-US" dirty="0"/>
          </a:p>
          <a:p>
            <a:pPr marL="228600" indent="-228600">
              <a:buAutoNum type="arabicPeriod"/>
            </a:pPr>
            <a:r>
              <a:rPr lang="en-US" dirty="0"/>
              <a:t>So to maximize compliance with transport and network layer protocol rules, we first identify a subset of these critical header fields that mandate strict adherence, e.g., sequence and acknowledgement numbers. 			On the other hand, some fields can accommodate a degree of flexibility without necessarily severally compromising the traffic integrity, such as TCP window size or TTL. 				The objective here is to limit the scope of fields requiring modification during post-processing, ensuring we retain as much of the original generative model’s output as possible and minimize potential impacts on ML-driven tasks, while still ensuring the synthetic traffic’s compatibility with network analysis tools. </a:t>
            </a:r>
            <a:endParaRPr lang="en-US" b="0" i="0" dirty="0">
              <a:solidFill>
                <a:srgbClr val="000000"/>
              </a:solidFill>
              <a:effectLst/>
              <a:latin typeface="Lucida Grande"/>
            </a:endParaRPr>
          </a:p>
        </p:txBody>
      </p:sp>
      <p:sp>
        <p:nvSpPr>
          <p:cNvPr id="4" name="Slide Number Placeholder 3"/>
          <p:cNvSpPr>
            <a:spLocks noGrp="1"/>
          </p:cNvSpPr>
          <p:nvPr>
            <p:ph type="sldNum" sz="quarter" idx="5"/>
          </p:nvPr>
        </p:nvSpPr>
        <p:spPr/>
        <p:txBody>
          <a:bodyPr/>
          <a:lstStyle/>
          <a:p>
            <a:fld id="{93BE9157-B0B1-4432-9F71-9DFDDE027E82}" type="slidenum">
              <a:rPr lang="en-US" smtClean="0"/>
              <a:t>16</a:t>
            </a:fld>
            <a:endParaRPr lang="en-US"/>
          </a:p>
        </p:txBody>
      </p:sp>
    </p:spTree>
    <p:extLst>
      <p:ext uri="{BB962C8B-B14F-4D97-AF65-F5344CB8AC3E}">
        <p14:creationId xmlns:p14="http://schemas.microsoft.com/office/powerpoint/2010/main" val="18634853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then constructing dependency trees to represent these rules. And for our generated traffic, we traverse the trees bottom-up fashion.</a:t>
            </a:r>
          </a:p>
          <a:p>
            <a:endParaRPr lang="en-US" dirty="0"/>
          </a:p>
          <a:p>
            <a:r>
              <a:rPr lang="en-US" dirty="0"/>
              <a:t>We first make sure that the intra-packet dependencies are satisfied to ensure that individual packets are internally consistent. We then address inter-packet dependencies, guaranteeing that the packets in a flow relate correctly to one another.</a:t>
            </a:r>
          </a:p>
          <a:p>
            <a:endParaRPr lang="en-US" dirty="0"/>
          </a:p>
          <a:p>
            <a:r>
              <a:rPr lang="en-US" dirty="0"/>
              <a:t>For fields that require random initialization or uniformity across packets such as IP </a:t>
            </a:r>
            <a:r>
              <a:rPr lang="en-US" dirty="0" err="1"/>
              <a:t>addreses</a:t>
            </a:r>
            <a:r>
              <a:rPr lang="en-US" dirty="0"/>
              <a:t> and ports, we use majority voting based on the generated values to determine the values.</a:t>
            </a:r>
            <a:endParaRPr lang="en-US" b="0" i="0" dirty="0">
              <a:solidFill>
                <a:srgbClr val="000000"/>
              </a:solidFill>
              <a:effectLst/>
              <a:latin typeface="Lucida Grande"/>
            </a:endParaRPr>
          </a:p>
        </p:txBody>
      </p:sp>
      <p:sp>
        <p:nvSpPr>
          <p:cNvPr id="4" name="Slide Number Placeholder 3"/>
          <p:cNvSpPr>
            <a:spLocks noGrp="1"/>
          </p:cNvSpPr>
          <p:nvPr>
            <p:ph type="sldNum" sz="quarter" idx="5"/>
          </p:nvPr>
        </p:nvSpPr>
        <p:spPr/>
        <p:txBody>
          <a:bodyPr/>
          <a:lstStyle/>
          <a:p>
            <a:fld id="{93BE9157-B0B1-4432-9F71-9DFDDE027E82}" type="slidenum">
              <a:rPr lang="en-US" smtClean="0"/>
              <a:t>17</a:t>
            </a:fld>
            <a:endParaRPr lang="en-US"/>
          </a:p>
        </p:txBody>
      </p:sp>
    </p:spTree>
    <p:extLst>
      <p:ext uri="{BB962C8B-B14F-4D97-AF65-F5344CB8AC3E}">
        <p14:creationId xmlns:p14="http://schemas.microsoft.com/office/powerpoint/2010/main" val="29535114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Lucida Grande"/>
              </a:rPr>
              <a:t>And we can see that, after this post-generation heuristic, while still showing variations from the real data, we are seeing much more detailed structure compared to the original output from the controlled generation.</a:t>
            </a:r>
          </a:p>
        </p:txBody>
      </p:sp>
      <p:sp>
        <p:nvSpPr>
          <p:cNvPr id="4" name="Slide Number Placeholder 3"/>
          <p:cNvSpPr>
            <a:spLocks noGrp="1"/>
          </p:cNvSpPr>
          <p:nvPr>
            <p:ph type="sldNum" sz="quarter" idx="5"/>
          </p:nvPr>
        </p:nvSpPr>
        <p:spPr/>
        <p:txBody>
          <a:bodyPr/>
          <a:lstStyle/>
          <a:p>
            <a:fld id="{93BE9157-B0B1-4432-9F71-9DFDDE027E82}" type="slidenum">
              <a:rPr lang="en-US" smtClean="0"/>
              <a:t>18</a:t>
            </a:fld>
            <a:endParaRPr lang="en-US"/>
          </a:p>
        </p:txBody>
      </p:sp>
    </p:spTree>
    <p:extLst>
      <p:ext uri="{BB962C8B-B14F-4D97-AF65-F5344CB8AC3E}">
        <p14:creationId xmlns:p14="http://schemas.microsoft.com/office/powerpoint/2010/main" val="36144603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Lucida Grande"/>
              </a:rPr>
              <a:t>The last step of the framework would be taking this produced image representation and</a:t>
            </a:r>
          </a:p>
          <a:p>
            <a:r>
              <a:rPr lang="en-US" b="0" i="0" dirty="0">
                <a:solidFill>
                  <a:srgbClr val="000000"/>
                </a:solidFill>
                <a:effectLst/>
                <a:latin typeface="Lucida Grande"/>
              </a:rPr>
              <a:t>1. convert it back into encoded </a:t>
            </a:r>
            <a:r>
              <a:rPr lang="en-US" b="0" i="0" dirty="0" err="1">
                <a:solidFill>
                  <a:srgbClr val="000000"/>
                </a:solidFill>
                <a:effectLst/>
                <a:latin typeface="Lucida Grande"/>
              </a:rPr>
              <a:t>pcap</a:t>
            </a:r>
            <a:r>
              <a:rPr lang="en-US" b="0" i="0" dirty="0">
                <a:solidFill>
                  <a:srgbClr val="000000"/>
                </a:solidFill>
                <a:effectLst/>
                <a:latin typeface="Lucida Grande"/>
              </a:rPr>
              <a:t> format which can be used for downstream tasks. </a:t>
            </a:r>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19</a:t>
            </a:fld>
            <a:endParaRPr lang="en-US"/>
          </a:p>
        </p:txBody>
      </p:sp>
    </p:spTree>
    <p:extLst>
      <p:ext uri="{BB962C8B-B14F-4D97-AF65-F5344CB8AC3E}">
        <p14:creationId xmlns:p14="http://schemas.microsoft.com/office/powerpoint/2010/main" val="209769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dirty="0"/>
              <a:t>So </a:t>
            </a:r>
            <a:r>
              <a:rPr lang="en-US" b="0" i="0" dirty="0">
                <a:solidFill>
                  <a:srgbClr val="ECECF1"/>
                </a:solidFill>
                <a:effectLst/>
                <a:latin typeface="Söhne"/>
              </a:rPr>
              <a:t>network trace datasets generally fall into two categories, either flow-level statistics, which include data like duration and byte counts, or raw traffic traces in formats like </a:t>
            </a:r>
            <a:r>
              <a:rPr lang="en-US" b="0" i="0" dirty="0" err="1">
                <a:solidFill>
                  <a:srgbClr val="ECECF1"/>
                </a:solidFill>
                <a:effectLst/>
                <a:latin typeface="Söhne"/>
              </a:rPr>
              <a:t>pcaps</a:t>
            </a:r>
            <a:r>
              <a:rPr lang="en-US" b="0" i="0" dirty="0">
                <a:solidFill>
                  <a:srgbClr val="ECECF1"/>
                </a:solidFill>
                <a:effectLst/>
                <a:latin typeface="Söhne"/>
              </a:rPr>
              <a:t> or </a:t>
            </a:r>
            <a:r>
              <a:rPr lang="en-US" b="0" i="0" dirty="0" err="1">
                <a:solidFill>
                  <a:srgbClr val="ECECF1"/>
                </a:solidFill>
                <a:effectLst/>
                <a:latin typeface="Söhne"/>
              </a:rPr>
              <a:t>tcpdumps</a:t>
            </a:r>
            <a:r>
              <a:rPr lang="en-US" b="0" i="0" dirty="0">
                <a:solidFill>
                  <a:srgbClr val="ECECF1"/>
                </a:solidFill>
                <a:effectLst/>
                <a:latin typeface="Söhne"/>
              </a:rPr>
              <a:t>.</a:t>
            </a:r>
          </a:p>
          <a:p>
            <a:pPr marL="342900" indent="-342900">
              <a:buAutoNum type="arabicPeriod"/>
            </a:pPr>
            <a:r>
              <a:rPr lang="en-US" b="0" i="0" dirty="0">
                <a:solidFill>
                  <a:srgbClr val="ECECF1"/>
                </a:solidFill>
                <a:effectLst/>
                <a:latin typeface="Söhne"/>
              </a:rPr>
              <a:t>And these datasets are useful in many downstream tasks like training machine learning models for traffic analysis and conducting hardware or software testing.</a:t>
            </a:r>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2</a:t>
            </a:fld>
            <a:endParaRPr lang="en-US"/>
          </a:p>
        </p:txBody>
      </p:sp>
    </p:spTree>
    <p:extLst>
      <p:ext uri="{BB962C8B-B14F-4D97-AF65-F5344CB8AC3E}">
        <p14:creationId xmlns:p14="http://schemas.microsoft.com/office/powerpoint/2010/main" val="19878613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evaluate how this framework actually benefits the downstream task,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fine-tune this framework </a:t>
            </a:r>
            <a:r>
              <a:rPr lang="en-US" b="0" i="0" dirty="0">
                <a:solidFill>
                  <a:srgbClr val="ECECF1"/>
                </a:solidFill>
                <a:effectLst/>
                <a:latin typeface="Söhne"/>
              </a:rPr>
              <a:t>with real network traces from 3 service types such as streaming versus web browsing, which are further broken down in 10 applications such as Netflix and YouTube.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ECECF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ECECF1"/>
                </a:solidFill>
                <a:effectLst/>
                <a:latin typeface="Söhne"/>
              </a:rPr>
              <a:t>We use the same data to train NetShare, which is a time-series-based GAN generator capable of generating </a:t>
            </a:r>
            <a:r>
              <a:rPr lang="en-US" b="0" i="0" dirty="0" err="1">
                <a:solidFill>
                  <a:srgbClr val="ECECF1"/>
                </a:solidFill>
                <a:effectLst/>
                <a:latin typeface="Söhne"/>
              </a:rPr>
              <a:t>netflow</a:t>
            </a:r>
            <a:r>
              <a:rPr lang="en-US" b="0" i="0" dirty="0">
                <a:solidFill>
                  <a:srgbClr val="ECECF1"/>
                </a:solidFill>
                <a:effectLst/>
                <a:latin typeface="Söhne"/>
              </a:rPr>
              <a:t>-like attributes and use that as a baseline.</a:t>
            </a:r>
          </a:p>
          <a:p>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20</a:t>
            </a:fld>
            <a:endParaRPr lang="en-US"/>
          </a:p>
        </p:txBody>
      </p:sp>
    </p:spTree>
    <p:extLst>
      <p:ext uri="{BB962C8B-B14F-4D97-AF65-F5344CB8AC3E}">
        <p14:creationId xmlns:p14="http://schemas.microsoft.com/office/powerpoint/2010/main" val="36735803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We first </a:t>
            </a:r>
            <a:r>
              <a:rPr lang="en-US" b="0" i="0" dirty="0">
                <a:solidFill>
                  <a:srgbClr val="374151"/>
                </a:solidFill>
                <a:effectLst/>
                <a:latin typeface="Söhne"/>
              </a:rPr>
              <a:t>look the statistical similarity of our synthetic data compared to the real data.</a:t>
            </a:r>
          </a:p>
          <a:p>
            <a:r>
              <a:rPr lang="en-US" b="0" i="0" dirty="0">
                <a:solidFill>
                  <a:srgbClr val="374151"/>
                </a:solidFill>
                <a:effectLst/>
                <a:latin typeface="Söhne"/>
              </a:rPr>
              <a:t>We see that, on fields that both our method and the baseline method generates such as the the protocol used, we see an average of greater than 30% improvement in statistical similarity measured using metrics such as </a:t>
            </a:r>
            <a:r>
              <a:rPr lang="en-US" b="0" i="0" dirty="0" err="1">
                <a:solidFill>
                  <a:srgbClr val="374151"/>
                </a:solidFill>
                <a:effectLst/>
                <a:latin typeface="Söhne"/>
              </a:rPr>
              <a:t>jsd</a:t>
            </a:r>
            <a:r>
              <a:rPr lang="en-US" b="0" i="0" dirty="0">
                <a:solidFill>
                  <a:srgbClr val="374151"/>
                </a:solidFill>
                <a:effectLst/>
                <a:latin typeface="Söhne"/>
              </a:rPr>
              <a:t> and EMD. And on all of the fields generated, our method see over 70% improvement over the baseline.</a:t>
            </a:r>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21</a:t>
            </a:fld>
            <a:endParaRPr lang="en-US"/>
          </a:p>
        </p:txBody>
      </p:sp>
    </p:spTree>
    <p:extLst>
      <p:ext uri="{BB962C8B-B14F-4D97-AF65-F5344CB8AC3E}">
        <p14:creationId xmlns:p14="http://schemas.microsoft.com/office/powerpoint/2010/main" val="32494477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We now </a:t>
            </a:r>
            <a:r>
              <a:rPr lang="en-US" b="0" i="0" dirty="0">
                <a:solidFill>
                  <a:srgbClr val="374151"/>
                </a:solidFill>
                <a:effectLst/>
                <a:latin typeface="Söhne"/>
              </a:rPr>
              <a:t>look the impact of our synthetic data on</a:t>
            </a:r>
            <a:r>
              <a:rPr lang="en-US" b="0" i="0" dirty="0">
                <a:solidFill>
                  <a:srgbClr val="ECECF1"/>
                </a:solidFill>
                <a:effectLst/>
                <a:latin typeface="Söhne"/>
              </a:rPr>
              <a:t> machine learning tasks, </a:t>
            </a:r>
            <a:r>
              <a:rPr lang="en-US" b="0" i="0" dirty="0">
                <a:solidFill>
                  <a:srgbClr val="374151"/>
                </a:solidFill>
                <a:effectLst/>
                <a:latin typeface="Söhne"/>
              </a:rPr>
              <a:t>particularly</a:t>
            </a:r>
            <a:r>
              <a:rPr lang="en-US" b="0" i="0" dirty="0">
                <a:solidFill>
                  <a:srgbClr val="ECECF1"/>
                </a:solidFill>
                <a:effectLst/>
                <a:latin typeface="Söhne"/>
              </a:rPr>
              <a:t> traffic classification aiming at categorizing flows into particular services or applications.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b="0" i="0" dirty="0">
                <a:solidFill>
                  <a:srgbClr val="ECECF1"/>
                </a:solidFill>
                <a:effectLst/>
                <a:latin typeface="Söhne"/>
              </a:rPr>
              <a:t>We first allow the training of the model completely on synthetic data and test the model accuracy completely on real data. And on average we see an higher than 60% improvement in accuracy when our synthetic data is used compared to the baseline synthetic data. This enhanced performance is attributed to our higher granularity, which inherently provide more features for learning, as well as our controlled generation process that attempts to mimic real protocol and header field value distributions.</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22</a:t>
            </a:fld>
            <a:endParaRPr lang="en-US"/>
          </a:p>
        </p:txBody>
      </p:sp>
    </p:spTree>
    <p:extLst>
      <p:ext uri="{BB962C8B-B14F-4D97-AF65-F5344CB8AC3E}">
        <p14:creationId xmlns:p14="http://schemas.microsoft.com/office/powerpoint/2010/main" val="261811956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We </a:t>
            </a:r>
            <a:r>
              <a:rPr lang="en-US" b="0" i="0" dirty="0">
                <a:solidFill>
                  <a:srgbClr val="374151"/>
                </a:solidFill>
                <a:effectLst/>
                <a:latin typeface="Söhne"/>
              </a:rPr>
              <a:t>then look at the scenarios where the training is done using a mixture of both real and synthetic data by gradually replacing proportions of the real training data with the synthetic data, and across all scenarios, ML models that use our synthetic data is able to outperform those that use the baseline synthetic data.</a:t>
            </a:r>
            <a:endParaRPr lang="en-US" b="0" i="0" dirty="0">
              <a:solidFill>
                <a:srgbClr val="ECECF1"/>
              </a:solidFill>
              <a:effectLst/>
              <a:latin typeface="Söhne"/>
            </a:endParaRPr>
          </a:p>
        </p:txBody>
      </p:sp>
      <p:sp>
        <p:nvSpPr>
          <p:cNvPr id="4" name="Slide Number Placeholder 3"/>
          <p:cNvSpPr>
            <a:spLocks noGrp="1"/>
          </p:cNvSpPr>
          <p:nvPr>
            <p:ph type="sldNum" sz="quarter" idx="5"/>
          </p:nvPr>
        </p:nvSpPr>
        <p:spPr/>
        <p:txBody>
          <a:bodyPr/>
          <a:lstStyle/>
          <a:p>
            <a:fld id="{93BE9157-B0B1-4432-9F71-9DFDDE027E82}" type="slidenum">
              <a:rPr lang="en-US" smtClean="0"/>
              <a:t>23</a:t>
            </a:fld>
            <a:endParaRPr lang="en-US"/>
          </a:p>
        </p:txBody>
      </p:sp>
    </p:spTree>
    <p:extLst>
      <p:ext uri="{BB962C8B-B14F-4D97-AF65-F5344CB8AC3E}">
        <p14:creationId xmlns:p14="http://schemas.microsoft.com/office/powerpoint/2010/main" val="23623666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Last we look at the case where we try to use synthetic data to solve the problem of class imbalance. Here we populate under represented classes using the synthetic data points until these classes have the same number of instances as the most popular class.</a:t>
            </a:r>
          </a:p>
          <a:p>
            <a:r>
              <a:rPr lang="en-US" b="0" i="0" dirty="0">
                <a:solidFill>
                  <a:srgbClr val="ECECF1"/>
                </a:solidFill>
                <a:effectLst/>
                <a:latin typeface="Söhne"/>
              </a:rPr>
              <a:t>1. And we can see that, the machine learning accuracy actually improves when we carry out class balancing using </a:t>
            </a:r>
            <a:r>
              <a:rPr lang="en-US" b="0" i="0" dirty="0" err="1">
                <a:solidFill>
                  <a:srgbClr val="ECECF1"/>
                </a:solidFill>
                <a:effectLst/>
                <a:latin typeface="Söhne"/>
              </a:rPr>
              <a:t>NetDiffusion</a:t>
            </a:r>
            <a:r>
              <a:rPr lang="en-US" b="0" i="0" dirty="0">
                <a:solidFill>
                  <a:srgbClr val="ECECF1"/>
                </a:solidFill>
                <a:effectLst/>
                <a:latin typeface="Söhne"/>
              </a:rPr>
              <a:t> data and for particular classes that are underrepresented such as </a:t>
            </a:r>
            <a:r>
              <a:rPr lang="en-US" b="0" i="0" dirty="0" err="1">
                <a:solidFill>
                  <a:srgbClr val="ECECF1"/>
                </a:solidFill>
                <a:effectLst/>
                <a:latin typeface="Söhne"/>
              </a:rPr>
              <a:t>facebook</a:t>
            </a:r>
            <a:r>
              <a:rPr lang="en-US" b="0" i="0" dirty="0">
                <a:solidFill>
                  <a:srgbClr val="ECECF1"/>
                </a:solidFill>
                <a:effectLst/>
                <a:latin typeface="Söhne"/>
              </a:rPr>
              <a:t> meet and zoom in this case, the classification accuracy actually improves by a significant amount as we drastically increased their presence using high quality data that resembles the real instances. Which is not necessarily the case of the baseline.</a:t>
            </a:r>
          </a:p>
        </p:txBody>
      </p:sp>
      <p:sp>
        <p:nvSpPr>
          <p:cNvPr id="4" name="Slide Number Placeholder 3"/>
          <p:cNvSpPr>
            <a:spLocks noGrp="1"/>
          </p:cNvSpPr>
          <p:nvPr>
            <p:ph type="sldNum" sz="quarter" idx="5"/>
          </p:nvPr>
        </p:nvSpPr>
        <p:spPr/>
        <p:txBody>
          <a:bodyPr/>
          <a:lstStyle/>
          <a:p>
            <a:fld id="{93BE9157-B0B1-4432-9F71-9DFDDE027E82}" type="slidenum">
              <a:rPr lang="en-US" smtClean="0"/>
              <a:t>24</a:t>
            </a:fld>
            <a:endParaRPr lang="en-US"/>
          </a:p>
        </p:txBody>
      </p:sp>
    </p:spTree>
    <p:extLst>
      <p:ext uri="{BB962C8B-B14F-4D97-AF65-F5344CB8AC3E}">
        <p14:creationId xmlns:p14="http://schemas.microsoft.com/office/powerpoint/2010/main" val="1884627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Now we look at the performance of </a:t>
            </a:r>
            <a:r>
              <a:rPr lang="en-US" b="0" i="0" dirty="0" err="1">
                <a:solidFill>
                  <a:srgbClr val="ECECF1"/>
                </a:solidFill>
                <a:effectLst/>
                <a:latin typeface="Söhne"/>
              </a:rPr>
              <a:t>NetDiffusion</a:t>
            </a:r>
            <a:r>
              <a:rPr lang="en-US" b="0" i="0" dirty="0">
                <a:solidFill>
                  <a:srgbClr val="ECECF1"/>
                </a:solidFill>
                <a:effectLst/>
                <a:latin typeface="Söhne"/>
              </a:rPr>
              <a:t> data with non-ML tasks.</a:t>
            </a:r>
          </a:p>
          <a:p>
            <a:r>
              <a:rPr lang="en-US" b="0" i="0" dirty="0">
                <a:solidFill>
                  <a:srgbClr val="ECECF1"/>
                </a:solidFill>
                <a:effectLst/>
                <a:latin typeface="Söhne"/>
              </a:rPr>
              <a:t>1. We first verify that our data is highly compatible with both </a:t>
            </a:r>
            <a:r>
              <a:rPr lang="en-US" b="0" i="0" dirty="0" err="1">
                <a:solidFill>
                  <a:srgbClr val="ECECF1"/>
                </a:solidFill>
                <a:effectLst/>
                <a:latin typeface="Söhne"/>
              </a:rPr>
              <a:t>WireShark</a:t>
            </a:r>
            <a:r>
              <a:rPr lang="en-US" b="0" i="0" dirty="0">
                <a:solidFill>
                  <a:srgbClr val="ECECF1"/>
                </a:solidFill>
                <a:effectLst/>
                <a:latin typeface="Söhne"/>
              </a:rPr>
              <a:t> and </a:t>
            </a:r>
            <a:r>
              <a:rPr lang="en-US" b="0" i="0" dirty="0" err="1">
                <a:solidFill>
                  <a:srgbClr val="ECECF1"/>
                </a:solidFill>
                <a:effectLst/>
                <a:latin typeface="Söhne"/>
              </a:rPr>
              <a:t>TCPReplay</a:t>
            </a:r>
            <a:r>
              <a:rPr lang="en-US" b="0" i="0" dirty="0">
                <a:solidFill>
                  <a:srgbClr val="ECECF1"/>
                </a:solidFill>
                <a:effectLst/>
                <a:latin typeface="Söhne"/>
              </a:rPr>
              <a:t> with no significant errors or exceptions raised when our generated data is passed into these tools</a:t>
            </a:r>
          </a:p>
        </p:txBody>
      </p:sp>
      <p:sp>
        <p:nvSpPr>
          <p:cNvPr id="4" name="Slide Number Placeholder 3"/>
          <p:cNvSpPr>
            <a:spLocks noGrp="1"/>
          </p:cNvSpPr>
          <p:nvPr>
            <p:ph type="sldNum" sz="quarter" idx="5"/>
          </p:nvPr>
        </p:nvSpPr>
        <p:spPr/>
        <p:txBody>
          <a:bodyPr/>
          <a:lstStyle/>
          <a:p>
            <a:fld id="{93BE9157-B0B1-4432-9F71-9DFDDE027E82}" type="slidenum">
              <a:rPr lang="en-US" smtClean="0"/>
              <a:t>25</a:t>
            </a:fld>
            <a:endParaRPr lang="en-US"/>
          </a:p>
        </p:txBody>
      </p:sp>
    </p:spTree>
    <p:extLst>
      <p:ext uri="{BB962C8B-B14F-4D97-AF65-F5344CB8AC3E}">
        <p14:creationId xmlns:p14="http://schemas.microsoft.com/office/powerpoint/2010/main" val="3077248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We then survey a list of network operation tasks and show that essential metrics for these tasks can be successfully derived from our data, including tasks ranging from traffic analysis to routing behavior analysis.</a:t>
            </a:r>
          </a:p>
          <a:p>
            <a:endParaRPr lang="en-US" b="0" i="0" dirty="0">
              <a:solidFill>
                <a:srgbClr val="ECECF1"/>
              </a:solidFill>
              <a:effectLst/>
              <a:latin typeface="Söhne"/>
            </a:endParaRPr>
          </a:p>
          <a:p>
            <a:r>
              <a:rPr lang="en-US" b="0" i="0" dirty="0">
                <a:solidFill>
                  <a:srgbClr val="ECECF1"/>
                </a:solidFill>
                <a:effectLst/>
                <a:latin typeface="Söhne"/>
              </a:rPr>
              <a:t>As you can see that there are still certain fields such as the TCP flags that are not 100% as expected in our data, and we are actively working on these further formulating these fields by adding additional techniques such as incorporating a </a:t>
            </a:r>
            <a:r>
              <a:rPr lang="en-US" b="0" i="0" dirty="0" err="1">
                <a:solidFill>
                  <a:srgbClr val="ECECF1"/>
                </a:solidFill>
                <a:effectLst/>
                <a:latin typeface="Söhne"/>
              </a:rPr>
              <a:t>tcp</a:t>
            </a:r>
            <a:r>
              <a:rPr lang="en-US" b="0" i="0" dirty="0">
                <a:solidFill>
                  <a:srgbClr val="ECECF1"/>
                </a:solidFill>
                <a:effectLst/>
                <a:latin typeface="Söhne"/>
              </a:rPr>
              <a:t> state machine or by training from scratch a dedicated control model and constraint bounded generation and denoising steps.</a:t>
            </a:r>
          </a:p>
        </p:txBody>
      </p:sp>
      <p:sp>
        <p:nvSpPr>
          <p:cNvPr id="4" name="Slide Number Placeholder 3"/>
          <p:cNvSpPr>
            <a:spLocks noGrp="1"/>
          </p:cNvSpPr>
          <p:nvPr>
            <p:ph type="sldNum" sz="quarter" idx="5"/>
          </p:nvPr>
        </p:nvSpPr>
        <p:spPr/>
        <p:txBody>
          <a:bodyPr/>
          <a:lstStyle/>
          <a:p>
            <a:fld id="{93BE9157-B0B1-4432-9F71-9DFDDE027E82}" type="slidenum">
              <a:rPr lang="en-US" smtClean="0"/>
              <a:t>26</a:t>
            </a:fld>
            <a:endParaRPr lang="en-US"/>
          </a:p>
        </p:txBody>
      </p:sp>
    </p:spTree>
    <p:extLst>
      <p:ext uri="{BB962C8B-B14F-4D97-AF65-F5344CB8AC3E}">
        <p14:creationId xmlns:p14="http://schemas.microsoft.com/office/powerpoint/2010/main" val="36683812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To wrap up, we show that our proposed paradigm is promising for generating these highly granular and realistic traffic data.</a:t>
            </a:r>
          </a:p>
          <a:p>
            <a:r>
              <a:rPr lang="en-US" b="0" i="0" dirty="0">
                <a:solidFill>
                  <a:srgbClr val="0F0F0F"/>
                </a:solidFill>
                <a:effectLst/>
                <a:latin typeface="Söhne"/>
              </a:rPr>
              <a:t>However there remains many challenges that are worth looking into.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0F0F0F"/>
                </a:solidFill>
                <a:effectLst/>
                <a:latin typeface="Söhne"/>
              </a:rPr>
              <a:t>1. For example, in this framework, </a:t>
            </a:r>
            <a:r>
              <a:rPr lang="en-US" b="0" i="0" dirty="0">
                <a:solidFill>
                  <a:srgbClr val="374151"/>
                </a:solidFill>
                <a:effectLst/>
                <a:latin typeface="Söhne"/>
              </a:rPr>
              <a:t>the model's efficacy is tested only with producing already-seen traffic. Future work could explore using the prompt-based nature of text-to-image diffusion models for context transferring, for instance, if we fine-tune or train a model using TLS encrypted </a:t>
            </a:r>
            <a:r>
              <a:rPr lang="en-US" b="0" i="0" dirty="0" err="1">
                <a:solidFill>
                  <a:srgbClr val="374151"/>
                </a:solidFill>
                <a:effectLst/>
                <a:latin typeface="Söhne"/>
              </a:rPr>
              <a:t>Youtube</a:t>
            </a:r>
            <a:r>
              <a:rPr lang="en-US" b="0" i="0" dirty="0">
                <a:solidFill>
                  <a:srgbClr val="374151"/>
                </a:solidFill>
                <a:effectLst/>
                <a:latin typeface="Söhne"/>
              </a:rPr>
              <a:t> traffic and VPN-encrypted Netflix traffic, can we design the model in such a fashion where it can learn the VPN encryption style and produce VPN-encrypted </a:t>
            </a:r>
            <a:r>
              <a:rPr lang="en-US" b="0" i="0" dirty="0" err="1">
                <a:solidFill>
                  <a:srgbClr val="374151"/>
                </a:solidFill>
                <a:effectLst/>
                <a:latin typeface="Söhne"/>
              </a:rPr>
              <a:t>Youtube</a:t>
            </a:r>
            <a:r>
              <a:rPr lang="en-US" b="0" i="0" dirty="0">
                <a:solidFill>
                  <a:srgbClr val="374151"/>
                </a:solidFill>
                <a:effectLst/>
                <a:latin typeface="Söhne"/>
              </a:rPr>
              <a:t> traffic without ever seeing it.</a:t>
            </a:r>
            <a:endParaRPr lang="en-US" b="0" i="0" dirty="0">
              <a:solidFill>
                <a:srgbClr val="0F0F0F"/>
              </a:solidFill>
              <a:effectLst/>
              <a:latin typeface="Söhne"/>
            </a:endParaRPr>
          </a:p>
          <a:p>
            <a:r>
              <a:rPr lang="en-US" b="0" i="0" dirty="0">
                <a:solidFill>
                  <a:srgbClr val="0F0F0F"/>
                </a:solidFill>
                <a:effectLst/>
                <a:latin typeface="Söhne"/>
              </a:rPr>
              <a:t>2. Additionally, network traffic data comes with variable input/output lengths and high dimensionality which produce unique challenges. For example our current framework is limited by the image dimension which confines the image to 1024 rows of pixels, meaning 1024 packets, this highlights the need for specialized models and optimization techniques for effective traffic data synthesis. This limits not only to diffusion models but also LLMs as well where the token cap can pose constrains.</a:t>
            </a:r>
          </a:p>
          <a:p>
            <a:r>
              <a:rPr lang="en-US" b="0" i="0" dirty="0">
                <a:solidFill>
                  <a:srgbClr val="0F0F0F"/>
                </a:solidFill>
                <a:effectLst/>
                <a:latin typeface="Söhne"/>
              </a:rPr>
              <a:t>3. Lastly, it would be great if we can create a foundation model that resembles something like stable diffusion, but specifically for networking scenarios, which does not limit to traffic generation.</a:t>
            </a:r>
          </a:p>
        </p:txBody>
      </p:sp>
      <p:sp>
        <p:nvSpPr>
          <p:cNvPr id="4" name="Slide Number Placeholder 3"/>
          <p:cNvSpPr>
            <a:spLocks noGrp="1"/>
          </p:cNvSpPr>
          <p:nvPr>
            <p:ph type="sldNum" sz="quarter" idx="5"/>
          </p:nvPr>
        </p:nvSpPr>
        <p:spPr/>
        <p:txBody>
          <a:bodyPr/>
          <a:lstStyle/>
          <a:p>
            <a:fld id="{93BE9157-B0B1-4432-9F71-9DFDDE027E82}" type="slidenum">
              <a:rPr lang="en-US" smtClean="0"/>
              <a:t>27</a:t>
            </a:fld>
            <a:endParaRPr lang="en-US"/>
          </a:p>
        </p:txBody>
      </p:sp>
    </p:spTree>
    <p:extLst>
      <p:ext uri="{BB962C8B-B14F-4D97-AF65-F5344CB8AC3E}">
        <p14:creationId xmlns:p14="http://schemas.microsoft.com/office/powerpoint/2010/main" val="783521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F0F0F"/>
                </a:solidFill>
                <a:effectLst/>
                <a:latin typeface="Söhne"/>
              </a:rPr>
              <a:t>For instance, when generating synthetic inter-arrival times for flows, we aim for the overall average to closely match real data, while allowing minor variations in individual data points.</a:t>
            </a:r>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28</a:t>
            </a:fld>
            <a:endParaRPr lang="en-US"/>
          </a:p>
        </p:txBody>
      </p:sp>
    </p:spTree>
    <p:extLst>
      <p:ext uri="{BB962C8B-B14F-4D97-AF65-F5344CB8AC3E}">
        <p14:creationId xmlns:p14="http://schemas.microsoft.com/office/powerpoint/2010/main" val="32342876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29</a:t>
            </a:fld>
            <a:endParaRPr lang="en-US"/>
          </a:p>
        </p:txBody>
      </p:sp>
    </p:spTree>
    <p:extLst>
      <p:ext uri="{BB962C8B-B14F-4D97-AF65-F5344CB8AC3E}">
        <p14:creationId xmlns:p14="http://schemas.microsoft.com/office/powerpoint/2010/main" val="36503437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 availability of these datasets are limited because of concerns in publicly sharing them, including privacy leaks, </a:t>
            </a:r>
            <a:r>
              <a:rPr lang="en-US" b="0" i="0" dirty="0">
                <a:solidFill>
                  <a:srgbClr val="0F0F0F"/>
                </a:solidFill>
                <a:effectLst/>
                <a:latin typeface="Söhne"/>
              </a:rPr>
              <a:t>maintenance costs, and potential collection problems.</a:t>
            </a:r>
          </a:p>
          <a:p>
            <a:r>
              <a:rPr lang="en-US" b="0" i="0" dirty="0">
                <a:solidFill>
                  <a:srgbClr val="0F0F0F"/>
                </a:solidFill>
                <a:effectLst/>
                <a:latin typeface="Söhne"/>
              </a:rPr>
              <a:t>1. </a:t>
            </a:r>
            <a:r>
              <a:rPr lang="en-US" dirty="0"/>
              <a:t>To address this scarcity, one solution is to derive synthetic data from existing datasets.</a:t>
            </a:r>
          </a:p>
        </p:txBody>
      </p:sp>
      <p:sp>
        <p:nvSpPr>
          <p:cNvPr id="4" name="Slide Number Placeholder 3"/>
          <p:cNvSpPr>
            <a:spLocks noGrp="1"/>
          </p:cNvSpPr>
          <p:nvPr>
            <p:ph type="sldNum" sz="quarter" idx="5"/>
          </p:nvPr>
        </p:nvSpPr>
        <p:spPr/>
        <p:txBody>
          <a:bodyPr/>
          <a:lstStyle/>
          <a:p>
            <a:fld id="{93BE9157-B0B1-4432-9F71-9DFDDE027E82}" type="slidenum">
              <a:rPr lang="en-US" smtClean="0"/>
              <a:t>3</a:t>
            </a:fld>
            <a:endParaRPr lang="en-US"/>
          </a:p>
        </p:txBody>
      </p:sp>
    </p:spTree>
    <p:extLst>
      <p:ext uri="{BB962C8B-B14F-4D97-AF65-F5344CB8AC3E}">
        <p14:creationId xmlns:p14="http://schemas.microsoft.com/office/powerpoint/2010/main" val="3444697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Early methods for generating synthetic network data, like ns-3, YANS, and MGEN, can produce traffic with full headers and payload, but need a lot of manual effort and domain knowledge to configure.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And they mainly retransmit existing traffic, meaning that they only change meta-attributes like timestamps</a:t>
            </a:r>
            <a:r>
              <a:rPr lang="zh-CN" altLang="en-US" b="0" i="0" dirty="0">
                <a:solidFill>
                  <a:srgbClr val="374151"/>
                </a:solidFill>
                <a:effectLst/>
                <a:latin typeface="Söhne"/>
              </a:rPr>
              <a:t> </a:t>
            </a:r>
            <a:r>
              <a:rPr lang="en-US" altLang="zh-CN" b="0" i="0" dirty="0">
                <a:solidFill>
                  <a:srgbClr val="374151"/>
                </a:solidFill>
                <a:effectLst/>
                <a:latin typeface="Söhne"/>
              </a:rPr>
              <a:t>or traffic rate</a:t>
            </a:r>
            <a:r>
              <a:rPr lang="en-US" b="0" i="0" dirty="0">
                <a:solidFill>
                  <a:srgbClr val="374151"/>
                </a:solidFill>
                <a:effectLst/>
                <a:latin typeface="Söhne"/>
              </a:rPr>
              <a:t> but leave</a:t>
            </a:r>
            <a:r>
              <a:rPr lang="zh-CN" altLang="en-US" b="0" i="0" dirty="0">
                <a:solidFill>
                  <a:srgbClr val="374151"/>
                </a:solidFill>
                <a:effectLst/>
                <a:latin typeface="Söhne"/>
              </a:rPr>
              <a:t> </a:t>
            </a:r>
            <a:r>
              <a:rPr lang="en-US" b="0" i="0" dirty="0">
                <a:solidFill>
                  <a:srgbClr val="374151"/>
                </a:solidFill>
                <a:effectLst/>
                <a:latin typeface="Söhne"/>
              </a:rPr>
              <a:t>the traffic content relatively untouched.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i="0" dirty="0">
              <a:solidFill>
                <a:srgbClr val="374151"/>
              </a:solidFill>
              <a:effectLst/>
              <a:latin typeface="Söhne"/>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So, while useful, they limited for improving ML models which </a:t>
            </a:r>
            <a:r>
              <a:rPr lang="en-US" b="0" i="0" dirty="0">
                <a:solidFill>
                  <a:srgbClr val="0F0F0F"/>
                </a:solidFill>
                <a:effectLst/>
                <a:latin typeface="Söhne"/>
              </a:rPr>
              <a:t>often want some variation in generated traces to enhance model's robustness against unseen events.</a:t>
            </a:r>
          </a:p>
        </p:txBody>
      </p:sp>
      <p:sp>
        <p:nvSpPr>
          <p:cNvPr id="4" name="Slide Number Placeholder 3"/>
          <p:cNvSpPr>
            <a:spLocks noGrp="1"/>
          </p:cNvSpPr>
          <p:nvPr>
            <p:ph type="sldNum" sz="quarter" idx="5"/>
          </p:nvPr>
        </p:nvSpPr>
        <p:spPr/>
        <p:txBody>
          <a:bodyPr/>
          <a:lstStyle/>
          <a:p>
            <a:fld id="{93BE9157-B0B1-4432-9F71-9DFDDE027E82}" type="slidenum">
              <a:rPr lang="en-US" smtClean="0"/>
              <a:t>4</a:t>
            </a:fld>
            <a:endParaRPr lang="en-US"/>
          </a:p>
        </p:txBody>
      </p:sp>
    </p:spTree>
    <p:extLst>
      <p:ext uri="{BB962C8B-B14F-4D97-AF65-F5344CB8AC3E}">
        <p14:creationId xmlns:p14="http://schemas.microsoft.com/office/powerpoint/2010/main" val="35828753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ECECF1"/>
                </a:solidFill>
                <a:effectLst/>
                <a:latin typeface="Söhne"/>
              </a:rPr>
              <a:t>More state of the art solutions for producing synthetic network data start to use automated ML techniques such as generative neural networks.</a:t>
            </a:r>
          </a:p>
          <a:p>
            <a:pPr marL="228600" indent="-228600">
              <a:buAutoNum type="arabicPeriod"/>
            </a:pPr>
            <a:r>
              <a:rPr lang="en-US" dirty="0"/>
              <a:t>With representative tools such as </a:t>
            </a:r>
            <a:r>
              <a:rPr lang="en-US" dirty="0" err="1"/>
              <a:t>DoppelGANger</a:t>
            </a:r>
            <a:r>
              <a:rPr lang="en-US" dirty="0"/>
              <a:t> and NetShare.</a:t>
            </a:r>
            <a:endParaRPr lang="en-US" b="0" i="0" dirty="0">
              <a:solidFill>
                <a:schemeClr val="tx1"/>
              </a:solidFill>
              <a:effectLst/>
              <a:latin typeface="+mn-lt"/>
            </a:endParaRPr>
          </a:p>
          <a:p>
            <a:pPr marL="228600" indent="-228600">
              <a:buAutoNum type="arabicPeriod"/>
            </a:pPr>
            <a:r>
              <a:rPr lang="en-US" b="0" i="0" dirty="0">
                <a:solidFill>
                  <a:srgbClr val="ECECF1"/>
                </a:solidFill>
                <a:effectLst/>
                <a:latin typeface="Söhne"/>
              </a:rPr>
              <a:t>These models produce non-identical yet realistic variations of real traces, which can help simulating unseen events in the original dataset</a:t>
            </a:r>
            <a:r>
              <a:rPr lang="en-US" b="0" i="0" dirty="0">
                <a:solidFill>
                  <a:srgbClr val="0F0F0F"/>
                </a:solidFill>
                <a:effectLst/>
                <a:latin typeface="Söhne"/>
              </a:rPr>
              <a:t>. </a:t>
            </a:r>
            <a:r>
              <a:rPr lang="en-US" b="0" i="0" dirty="0">
                <a:solidFill>
                  <a:srgbClr val="ECECF1"/>
                </a:solidFill>
                <a:effectLst/>
                <a:latin typeface="Söhne"/>
              </a:rPr>
              <a:t>At the same time, they aim to maintain high overall statistical similarity to real data to maximize the synthetic data's practical use in real-world scenarios.</a:t>
            </a:r>
            <a:endParaRPr lang="en-US" dirty="0"/>
          </a:p>
        </p:txBody>
      </p:sp>
      <p:sp>
        <p:nvSpPr>
          <p:cNvPr id="4" name="Slide Number Placeholder 3"/>
          <p:cNvSpPr>
            <a:spLocks noGrp="1"/>
          </p:cNvSpPr>
          <p:nvPr>
            <p:ph type="sldNum" sz="quarter" idx="5"/>
          </p:nvPr>
        </p:nvSpPr>
        <p:spPr/>
        <p:txBody>
          <a:bodyPr/>
          <a:lstStyle/>
          <a:p>
            <a:fld id="{93BE9157-B0B1-4432-9F71-9DFDDE027E82}" type="slidenum">
              <a:rPr lang="en-US" smtClean="0"/>
              <a:t>5</a:t>
            </a:fld>
            <a:endParaRPr lang="en-US"/>
          </a:p>
        </p:txBody>
      </p:sp>
    </p:spTree>
    <p:extLst>
      <p:ext uri="{BB962C8B-B14F-4D97-AF65-F5344CB8AC3E}">
        <p14:creationId xmlns:p14="http://schemas.microsoft.com/office/powerpoint/2010/main" val="42295017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these GAN-based tools are great, </a:t>
            </a:r>
            <a:r>
              <a:rPr lang="en-US" b="0" i="0" dirty="0">
                <a:solidFill>
                  <a:srgbClr val="ECECF1"/>
                </a:solidFill>
                <a:effectLst/>
                <a:latin typeface="Söhne"/>
              </a:rPr>
              <a:t>they have notable limitations due to the current design choices.</a:t>
            </a:r>
          </a:p>
          <a:p>
            <a:r>
              <a:rPr lang="en-US" dirty="0"/>
              <a:t>First, ML models often experience low accuracy when using </a:t>
            </a:r>
            <a:r>
              <a:rPr lang="en-US"/>
              <a:t>these synthetic.</a:t>
            </a:r>
            <a:endParaRPr lang="en-US" b="0" i="0" dirty="0">
              <a:solidFill>
                <a:srgbClr val="ECECF1"/>
              </a:solidFill>
              <a:effectLst/>
              <a:latin typeface="Söhne"/>
            </a:endParaRPr>
          </a:p>
        </p:txBody>
      </p:sp>
      <p:sp>
        <p:nvSpPr>
          <p:cNvPr id="4" name="Slide Number Placeholder 3"/>
          <p:cNvSpPr>
            <a:spLocks noGrp="1"/>
          </p:cNvSpPr>
          <p:nvPr>
            <p:ph type="sldNum" sz="quarter" idx="5"/>
          </p:nvPr>
        </p:nvSpPr>
        <p:spPr/>
        <p:txBody>
          <a:bodyPr/>
          <a:lstStyle/>
          <a:p>
            <a:fld id="{93BE9157-B0B1-4432-9F71-9DFDDE027E82}" type="slidenum">
              <a:rPr lang="en-US" smtClean="0"/>
              <a:t>6</a:t>
            </a:fld>
            <a:endParaRPr lang="en-US"/>
          </a:p>
        </p:txBody>
      </p:sp>
    </p:spTree>
    <p:extLst>
      <p:ext uri="{BB962C8B-B14F-4D97-AF65-F5344CB8AC3E}">
        <p14:creationId xmlns:p14="http://schemas.microsoft.com/office/powerpoint/2010/main" val="24222279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For instance, using NetShare as an example which produces </a:t>
            </a:r>
            <a:r>
              <a:rPr lang="en-US" dirty="0" err="1">
                <a:effectLst/>
              </a:rPr>
              <a:t>netflow</a:t>
            </a:r>
            <a:r>
              <a:rPr lang="en-US" dirty="0">
                <a:effectLst/>
              </a:rPr>
              <a:t> like attributes,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effectLst/>
              </a:rPr>
              <a:t>We first see that training and testing a model for service classification on completely real NetFlow data is much more accurate than when synthetic data is used. This can potentially be because these synthetic data fails to adequately </a:t>
            </a:r>
            <a:r>
              <a:rPr lang="en-US" dirty="0"/>
              <a:t>preserve critical distinguishing feature values in the real dataset, which negatively affects the models’ in classification accuracy.</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effectLst/>
              </a:rPr>
              <a:t>And secondly, most current methods generate only aggregated flow-level statistics, and even when they attempt to produce packet-level details, they include only a few packet headers.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effectLst/>
              </a:rPr>
              <a:t>But we see that learning from raw network traffic such as </a:t>
            </a:r>
            <a:r>
              <a:rPr lang="en-US" dirty="0" err="1">
                <a:effectLst/>
              </a:rPr>
              <a:t>pcaps</a:t>
            </a:r>
            <a:r>
              <a:rPr lang="en-US" dirty="0">
                <a:effectLst/>
              </a:rPr>
              <a:t> tend to produce higher accuracy than learning from </a:t>
            </a:r>
            <a:r>
              <a:rPr lang="en-US" dirty="0" err="1">
                <a:effectLst/>
              </a:rPr>
              <a:t>netflow</a:t>
            </a:r>
            <a:r>
              <a:rPr lang="en-US" dirty="0">
                <a:effectLst/>
              </a:rPr>
              <a:t> like attributes since there are much more useful information to learn from.</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effectLst/>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These observations prompt us to explore whether it is feasible to generation raw network traffic to retain the fine-grained details and statistical properties of real network traffic to overcome this ML accuracy gap.</a:t>
            </a:r>
            <a:endParaRPr lang="en-US" dirty="0">
              <a:effectLst/>
            </a:endParaRPr>
          </a:p>
        </p:txBody>
      </p:sp>
      <p:sp>
        <p:nvSpPr>
          <p:cNvPr id="4" name="Slide Number Placeholder 3"/>
          <p:cNvSpPr>
            <a:spLocks noGrp="1"/>
          </p:cNvSpPr>
          <p:nvPr>
            <p:ph type="sldNum" sz="quarter" idx="5"/>
          </p:nvPr>
        </p:nvSpPr>
        <p:spPr/>
        <p:txBody>
          <a:bodyPr/>
          <a:lstStyle/>
          <a:p>
            <a:fld id="{93BE9157-B0B1-4432-9F71-9DFDDE027E82}" type="slidenum">
              <a:rPr lang="en-US" smtClean="0"/>
              <a:t>7</a:t>
            </a:fld>
            <a:endParaRPr lang="en-US"/>
          </a:p>
        </p:txBody>
      </p:sp>
    </p:spTree>
    <p:extLst>
      <p:ext uri="{BB962C8B-B14F-4D97-AF65-F5344CB8AC3E}">
        <p14:creationId xmlns:p14="http://schemas.microsoft.com/office/powerpoint/2010/main" val="15148461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the same time, </a:t>
            </a:r>
            <a:r>
              <a:rPr lang="en-US" b="0" i="0" dirty="0">
                <a:solidFill>
                  <a:srgbClr val="ECECF1"/>
                </a:solidFill>
                <a:effectLst/>
                <a:latin typeface="Söhne"/>
              </a:rPr>
              <a:t>these methods generally have </a:t>
            </a:r>
            <a:r>
              <a:rPr lang="en-US" dirty="0"/>
              <a:t>Limited Applicability to Non-ML tasks due to the fact that they only produce summary attributes which makes critical functionality such as retransmission and in-depth analysis like </a:t>
            </a:r>
            <a:r>
              <a:rPr lang="en-US" dirty="0" err="1"/>
              <a:t>wireshark</a:t>
            </a:r>
            <a:r>
              <a:rPr lang="en-US" dirty="0"/>
              <a:t> impossible.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they generally do not enforce network-specific rules during generation, meaning while the statistical resemblance can be high, the produced traffic doesn’t necessarily conform to protocol standards.</a:t>
            </a:r>
          </a:p>
        </p:txBody>
      </p:sp>
      <p:sp>
        <p:nvSpPr>
          <p:cNvPr id="4" name="Slide Number Placeholder 3"/>
          <p:cNvSpPr>
            <a:spLocks noGrp="1"/>
          </p:cNvSpPr>
          <p:nvPr>
            <p:ph type="sldNum" sz="quarter" idx="5"/>
          </p:nvPr>
        </p:nvSpPr>
        <p:spPr/>
        <p:txBody>
          <a:bodyPr/>
          <a:lstStyle/>
          <a:p>
            <a:fld id="{93BE9157-B0B1-4432-9F71-9DFDDE027E82}" type="slidenum">
              <a:rPr lang="en-US" smtClean="0"/>
              <a:t>8</a:t>
            </a:fld>
            <a:endParaRPr lang="en-US"/>
          </a:p>
        </p:txBody>
      </p:sp>
    </p:spTree>
    <p:extLst>
      <p:ext uri="{BB962C8B-B14F-4D97-AF65-F5344CB8AC3E}">
        <p14:creationId xmlns:p14="http://schemas.microsoft.com/office/powerpoint/2010/main" val="521735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Lucida Grande"/>
              </a:rPr>
              <a:t>Now the question is, can we design a generation pipeline to avoid these issues?</a:t>
            </a:r>
          </a:p>
          <a:p>
            <a:r>
              <a:rPr lang="en-US" b="0" i="0" dirty="0">
                <a:solidFill>
                  <a:srgbClr val="000000"/>
                </a:solidFill>
                <a:effectLst/>
                <a:latin typeface="Lucida Grande"/>
              </a:rPr>
              <a:t>1. And specifically, in an ideal world, it would be great if we can create a dedicated, </a:t>
            </a:r>
            <a:r>
              <a:rPr lang="en-US" b="0" dirty="0"/>
              <a:t>interactive generator like </a:t>
            </a:r>
            <a:r>
              <a:rPr lang="en-US" b="0" dirty="0" err="1"/>
              <a:t>ChatGPT</a:t>
            </a:r>
            <a:r>
              <a:rPr lang="en-US" b="0" dirty="0"/>
              <a:t> </a:t>
            </a:r>
            <a:r>
              <a:rPr lang="en-US" b="0" i="0" dirty="0">
                <a:solidFill>
                  <a:srgbClr val="000000"/>
                </a:solidFill>
                <a:effectLst/>
                <a:latin typeface="Lucida Grande"/>
              </a:rPr>
              <a:t>where we can ask it </a:t>
            </a:r>
            <a:r>
              <a:rPr lang="en-US" b="0" dirty="0"/>
              <a:t>the type of traffic we want and it can produce it according to our request.</a:t>
            </a:r>
            <a:endParaRPr lang="en-US" b="0" i="0" dirty="0">
              <a:solidFill>
                <a:srgbClr val="000000"/>
              </a:solidFill>
              <a:effectLst/>
              <a:latin typeface="Lucida Grande"/>
            </a:endParaRPr>
          </a:p>
        </p:txBody>
      </p:sp>
      <p:sp>
        <p:nvSpPr>
          <p:cNvPr id="4" name="Slide Number Placeholder 3"/>
          <p:cNvSpPr>
            <a:spLocks noGrp="1"/>
          </p:cNvSpPr>
          <p:nvPr>
            <p:ph type="sldNum" sz="quarter" idx="5"/>
          </p:nvPr>
        </p:nvSpPr>
        <p:spPr/>
        <p:txBody>
          <a:bodyPr/>
          <a:lstStyle/>
          <a:p>
            <a:fld id="{93BE9157-B0B1-4432-9F71-9DFDDE027E82}" type="slidenum">
              <a:rPr lang="en-US" smtClean="0"/>
              <a:t>9</a:t>
            </a:fld>
            <a:endParaRPr lang="en-US"/>
          </a:p>
        </p:txBody>
      </p:sp>
    </p:spTree>
    <p:extLst>
      <p:ext uri="{BB962C8B-B14F-4D97-AF65-F5344CB8AC3E}">
        <p14:creationId xmlns:p14="http://schemas.microsoft.com/office/powerpoint/2010/main" val="19145400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30655-E7D1-B731-5CBB-08EDC1F28F7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41753CD-5646-B246-3E03-827EC6BC4EB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4C13CD4-D867-7756-5A81-9188B6B60AF6}"/>
              </a:ext>
            </a:extLst>
          </p:cNvPr>
          <p:cNvSpPr>
            <a:spLocks noGrp="1"/>
          </p:cNvSpPr>
          <p:nvPr>
            <p:ph type="dt" sz="half" idx="10"/>
          </p:nvPr>
        </p:nvSpPr>
        <p:spPr/>
        <p:txBody>
          <a:bodyPr/>
          <a:lstStyle/>
          <a:p>
            <a:fld id="{A5FFFBCC-91EC-454C-99B6-F62DD27EA84A}" type="datetime1">
              <a:rPr lang="en-US" smtClean="0"/>
              <a:t>6/13/24</a:t>
            </a:fld>
            <a:endParaRPr lang="en-US"/>
          </a:p>
        </p:txBody>
      </p:sp>
      <p:sp>
        <p:nvSpPr>
          <p:cNvPr id="5" name="Footer Placeholder 4">
            <a:extLst>
              <a:ext uri="{FF2B5EF4-FFF2-40B4-BE49-F238E27FC236}">
                <a16:creationId xmlns:a16="http://schemas.microsoft.com/office/drawing/2014/main" id="{3286399A-8DF0-BD33-60F1-38D3CE528F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9C7C0B-3008-4B6A-62BE-817F6B7D9A61}"/>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37881686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C4DE7-B4FF-4BAF-14E9-061D7D15BF1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8E44D4C-5B1E-9D04-1D2F-5DE118C692E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DE35A2-C195-6D1B-BDE8-4452E967E3B5}"/>
              </a:ext>
            </a:extLst>
          </p:cNvPr>
          <p:cNvSpPr>
            <a:spLocks noGrp="1"/>
          </p:cNvSpPr>
          <p:nvPr>
            <p:ph type="dt" sz="half" idx="10"/>
          </p:nvPr>
        </p:nvSpPr>
        <p:spPr/>
        <p:txBody>
          <a:bodyPr/>
          <a:lstStyle/>
          <a:p>
            <a:fld id="{329B9171-3466-AC45-8CFE-01FAE888DF63}" type="datetime1">
              <a:rPr lang="en-US" smtClean="0"/>
              <a:t>6/13/24</a:t>
            </a:fld>
            <a:endParaRPr lang="en-US"/>
          </a:p>
        </p:txBody>
      </p:sp>
      <p:sp>
        <p:nvSpPr>
          <p:cNvPr id="5" name="Footer Placeholder 4">
            <a:extLst>
              <a:ext uri="{FF2B5EF4-FFF2-40B4-BE49-F238E27FC236}">
                <a16:creationId xmlns:a16="http://schemas.microsoft.com/office/drawing/2014/main" id="{A9B16C02-7228-0A44-F29C-F300161076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473599-5D67-28D4-4F47-D6AA6A785DC3}"/>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3169810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B19141E-B53C-7B80-B85F-A3A7E28B6F4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C944AD-CE35-2760-AD16-9D816B32F65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62D12-1762-5690-D368-FA3A5C79DE28}"/>
              </a:ext>
            </a:extLst>
          </p:cNvPr>
          <p:cNvSpPr>
            <a:spLocks noGrp="1"/>
          </p:cNvSpPr>
          <p:nvPr>
            <p:ph type="dt" sz="half" idx="10"/>
          </p:nvPr>
        </p:nvSpPr>
        <p:spPr/>
        <p:txBody>
          <a:bodyPr/>
          <a:lstStyle/>
          <a:p>
            <a:fld id="{286EC79A-5005-FE4D-9A91-CC3E45A827F6}" type="datetime1">
              <a:rPr lang="en-US" smtClean="0"/>
              <a:t>6/13/24</a:t>
            </a:fld>
            <a:endParaRPr lang="en-US"/>
          </a:p>
        </p:txBody>
      </p:sp>
      <p:sp>
        <p:nvSpPr>
          <p:cNvPr id="5" name="Footer Placeholder 4">
            <a:extLst>
              <a:ext uri="{FF2B5EF4-FFF2-40B4-BE49-F238E27FC236}">
                <a16:creationId xmlns:a16="http://schemas.microsoft.com/office/drawing/2014/main" id="{02465B51-AF2C-BFE3-266B-FE1F030DDD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193EF-B5C7-22C3-4E58-060EF2462A3D}"/>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9167789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7C231-DEC8-EB12-7495-3DF0752361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CF8F50-2F55-766D-1700-DEA3EE794E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18A058-8D44-2219-D49C-F076E25D715A}"/>
              </a:ext>
            </a:extLst>
          </p:cNvPr>
          <p:cNvSpPr>
            <a:spLocks noGrp="1"/>
          </p:cNvSpPr>
          <p:nvPr>
            <p:ph type="dt" sz="half" idx="10"/>
          </p:nvPr>
        </p:nvSpPr>
        <p:spPr/>
        <p:txBody>
          <a:bodyPr/>
          <a:lstStyle/>
          <a:p>
            <a:fld id="{DBA645DD-805A-0C4C-B610-B8F6560040B7}" type="datetime1">
              <a:rPr lang="en-US" smtClean="0"/>
              <a:t>6/13/24</a:t>
            </a:fld>
            <a:endParaRPr lang="en-US"/>
          </a:p>
        </p:txBody>
      </p:sp>
      <p:sp>
        <p:nvSpPr>
          <p:cNvPr id="5" name="Footer Placeholder 4">
            <a:extLst>
              <a:ext uri="{FF2B5EF4-FFF2-40B4-BE49-F238E27FC236}">
                <a16:creationId xmlns:a16="http://schemas.microsoft.com/office/drawing/2014/main" id="{167A8687-B053-BEB4-278B-A4598240B0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9AAD62-465D-68C3-4C32-EF60BE1C7E35}"/>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600936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DD465-CC79-2F15-A7FA-6C0E8B216A6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6CA174-1914-7B73-CD87-06FEA246D83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6526511-0089-2FAE-C3D8-DE8C6509E019}"/>
              </a:ext>
            </a:extLst>
          </p:cNvPr>
          <p:cNvSpPr>
            <a:spLocks noGrp="1"/>
          </p:cNvSpPr>
          <p:nvPr>
            <p:ph type="dt" sz="half" idx="10"/>
          </p:nvPr>
        </p:nvSpPr>
        <p:spPr/>
        <p:txBody>
          <a:bodyPr/>
          <a:lstStyle/>
          <a:p>
            <a:fld id="{9114237D-7D55-E642-99D4-E7BF7BC11DEB}" type="datetime1">
              <a:rPr lang="en-US" smtClean="0"/>
              <a:t>6/13/24</a:t>
            </a:fld>
            <a:endParaRPr lang="en-US"/>
          </a:p>
        </p:txBody>
      </p:sp>
      <p:sp>
        <p:nvSpPr>
          <p:cNvPr id="5" name="Footer Placeholder 4">
            <a:extLst>
              <a:ext uri="{FF2B5EF4-FFF2-40B4-BE49-F238E27FC236}">
                <a16:creationId xmlns:a16="http://schemas.microsoft.com/office/drawing/2014/main" id="{7AAA7A93-6FDB-E2AC-81B4-24CF6B9978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055EB7-E792-6D89-EF93-B8E37F0BE379}"/>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3977914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B1074-A527-6AA7-0F35-1FEBDA64058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3C6E80-4BA2-68DC-BF5F-B7DA5B5F888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44D23E-7DF9-6A18-5A06-B34C315D4A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4545E8-1C46-02FA-E67E-DCD53CB2BE2D}"/>
              </a:ext>
            </a:extLst>
          </p:cNvPr>
          <p:cNvSpPr>
            <a:spLocks noGrp="1"/>
          </p:cNvSpPr>
          <p:nvPr>
            <p:ph type="dt" sz="half" idx="10"/>
          </p:nvPr>
        </p:nvSpPr>
        <p:spPr/>
        <p:txBody>
          <a:bodyPr/>
          <a:lstStyle/>
          <a:p>
            <a:fld id="{E6F4F9CC-62EF-FD4E-A478-B0516246A0B8}" type="datetime1">
              <a:rPr lang="en-US" smtClean="0"/>
              <a:t>6/13/24</a:t>
            </a:fld>
            <a:endParaRPr lang="en-US"/>
          </a:p>
        </p:txBody>
      </p:sp>
      <p:sp>
        <p:nvSpPr>
          <p:cNvPr id="6" name="Footer Placeholder 5">
            <a:extLst>
              <a:ext uri="{FF2B5EF4-FFF2-40B4-BE49-F238E27FC236}">
                <a16:creationId xmlns:a16="http://schemas.microsoft.com/office/drawing/2014/main" id="{3E23E5F1-7ECD-1327-159F-8F4F9AF40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046248-A37D-3DF9-EB01-5E8F30E31364}"/>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2846732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92780-045F-E436-2CDD-D73B7ADC13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CFB30BF-715B-918E-63D4-705511C5D8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0B1BD6-D6D5-88D8-32F3-79048BD0B2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5C9D700-785B-A814-C032-4608E5F64C2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58173D0-8925-EE01-00B4-C55114A388A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D527039-EF2C-840E-E3F2-5C38845C2D81}"/>
              </a:ext>
            </a:extLst>
          </p:cNvPr>
          <p:cNvSpPr>
            <a:spLocks noGrp="1"/>
          </p:cNvSpPr>
          <p:nvPr>
            <p:ph type="dt" sz="half" idx="10"/>
          </p:nvPr>
        </p:nvSpPr>
        <p:spPr/>
        <p:txBody>
          <a:bodyPr/>
          <a:lstStyle/>
          <a:p>
            <a:fld id="{1EEF1CB9-5AA6-3F44-806D-2EE3CFD76894}" type="datetime1">
              <a:rPr lang="en-US" smtClean="0"/>
              <a:t>6/13/24</a:t>
            </a:fld>
            <a:endParaRPr lang="en-US"/>
          </a:p>
        </p:txBody>
      </p:sp>
      <p:sp>
        <p:nvSpPr>
          <p:cNvPr id="8" name="Footer Placeholder 7">
            <a:extLst>
              <a:ext uri="{FF2B5EF4-FFF2-40B4-BE49-F238E27FC236}">
                <a16:creationId xmlns:a16="http://schemas.microsoft.com/office/drawing/2014/main" id="{A4CB7006-7168-6AB1-4BD2-C22102FD226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10A769F-B5C1-D0EB-BCD8-51EEBB619B8E}"/>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2716185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8D8DD-62C3-B0D0-1750-358E69DAEC1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C6369D6-108A-8C76-BC9A-B2B163CA787B}"/>
              </a:ext>
            </a:extLst>
          </p:cNvPr>
          <p:cNvSpPr>
            <a:spLocks noGrp="1"/>
          </p:cNvSpPr>
          <p:nvPr>
            <p:ph type="dt" sz="half" idx="10"/>
          </p:nvPr>
        </p:nvSpPr>
        <p:spPr/>
        <p:txBody>
          <a:bodyPr/>
          <a:lstStyle/>
          <a:p>
            <a:fld id="{8927BD5F-439E-F34A-BD62-73150B9D7DEC}" type="datetime1">
              <a:rPr lang="en-US" smtClean="0"/>
              <a:t>6/13/24</a:t>
            </a:fld>
            <a:endParaRPr lang="en-US"/>
          </a:p>
        </p:txBody>
      </p:sp>
      <p:sp>
        <p:nvSpPr>
          <p:cNvPr id="4" name="Footer Placeholder 3">
            <a:extLst>
              <a:ext uri="{FF2B5EF4-FFF2-40B4-BE49-F238E27FC236}">
                <a16:creationId xmlns:a16="http://schemas.microsoft.com/office/drawing/2014/main" id="{6C671382-E266-DBFE-C554-1FF983B091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55576F-56C6-A402-7254-B404C6E04508}"/>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3101799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3F9363-D43E-E63B-06EA-FEDDCA7D3FB7}"/>
              </a:ext>
            </a:extLst>
          </p:cNvPr>
          <p:cNvSpPr>
            <a:spLocks noGrp="1"/>
          </p:cNvSpPr>
          <p:nvPr>
            <p:ph type="dt" sz="half" idx="10"/>
          </p:nvPr>
        </p:nvSpPr>
        <p:spPr/>
        <p:txBody>
          <a:bodyPr/>
          <a:lstStyle/>
          <a:p>
            <a:fld id="{B2DA22BA-2D30-4443-BF0F-561A66E11237}" type="datetime1">
              <a:rPr lang="en-US" smtClean="0"/>
              <a:t>6/13/24</a:t>
            </a:fld>
            <a:endParaRPr lang="en-US"/>
          </a:p>
        </p:txBody>
      </p:sp>
      <p:sp>
        <p:nvSpPr>
          <p:cNvPr id="3" name="Footer Placeholder 2">
            <a:extLst>
              <a:ext uri="{FF2B5EF4-FFF2-40B4-BE49-F238E27FC236}">
                <a16:creationId xmlns:a16="http://schemas.microsoft.com/office/drawing/2014/main" id="{3A9D1D30-06CB-0F6A-39F2-BD0B6CD64D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95602D-0432-17E2-906C-83545301D4E3}"/>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3341296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5A2BA-DE66-BD51-ABCF-6C526FC98A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E82B309-67C6-402E-B480-2E3D0B0773C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1D6A06F-06FC-FA3E-62B3-355CA74F4FD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5A4D98-14E9-C683-FBE2-C3315E496CDE}"/>
              </a:ext>
            </a:extLst>
          </p:cNvPr>
          <p:cNvSpPr>
            <a:spLocks noGrp="1"/>
          </p:cNvSpPr>
          <p:nvPr>
            <p:ph type="dt" sz="half" idx="10"/>
          </p:nvPr>
        </p:nvSpPr>
        <p:spPr/>
        <p:txBody>
          <a:bodyPr/>
          <a:lstStyle/>
          <a:p>
            <a:fld id="{CE07646C-C116-5E41-9739-37BB2A3C5D9C}" type="datetime1">
              <a:rPr lang="en-US" smtClean="0"/>
              <a:t>6/13/24</a:t>
            </a:fld>
            <a:endParaRPr lang="en-US"/>
          </a:p>
        </p:txBody>
      </p:sp>
      <p:sp>
        <p:nvSpPr>
          <p:cNvPr id="6" name="Footer Placeholder 5">
            <a:extLst>
              <a:ext uri="{FF2B5EF4-FFF2-40B4-BE49-F238E27FC236}">
                <a16:creationId xmlns:a16="http://schemas.microsoft.com/office/drawing/2014/main" id="{42EDA90E-6B6C-22DB-9FB3-355398CBC0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94E053-C2EE-05FB-4E4B-1316DB9C8808}"/>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25601804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676816-FB24-B205-B2D4-36888AB615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1047B6B-2DB6-F08A-7224-B4F5192948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7891D80-DE0E-D664-4C99-596938F531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54DDAA-A821-1805-FE42-D47FB0EBE6A8}"/>
              </a:ext>
            </a:extLst>
          </p:cNvPr>
          <p:cNvSpPr>
            <a:spLocks noGrp="1"/>
          </p:cNvSpPr>
          <p:nvPr>
            <p:ph type="dt" sz="half" idx="10"/>
          </p:nvPr>
        </p:nvSpPr>
        <p:spPr/>
        <p:txBody>
          <a:bodyPr/>
          <a:lstStyle/>
          <a:p>
            <a:fld id="{4885449C-B3CC-6847-84EA-2443C5260840}" type="datetime1">
              <a:rPr lang="en-US" smtClean="0"/>
              <a:t>6/13/24</a:t>
            </a:fld>
            <a:endParaRPr lang="en-US"/>
          </a:p>
        </p:txBody>
      </p:sp>
      <p:sp>
        <p:nvSpPr>
          <p:cNvPr id="6" name="Footer Placeholder 5">
            <a:extLst>
              <a:ext uri="{FF2B5EF4-FFF2-40B4-BE49-F238E27FC236}">
                <a16:creationId xmlns:a16="http://schemas.microsoft.com/office/drawing/2014/main" id="{E60863BB-F714-0925-1CEA-E11864FDB0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B4A853-F603-621C-4D1A-39F05751C684}"/>
              </a:ext>
            </a:extLst>
          </p:cNvPr>
          <p:cNvSpPr>
            <a:spLocks noGrp="1"/>
          </p:cNvSpPr>
          <p:nvPr>
            <p:ph type="sldNum" sz="quarter" idx="12"/>
          </p:nvPr>
        </p:nvSpPr>
        <p:spPr/>
        <p:txBody>
          <a:bodyPr/>
          <a:lstStyle/>
          <a:p>
            <a:fld id="{9FBDA2CE-4C48-4268-B3B8-67BB8CBD5785}" type="slidenum">
              <a:rPr lang="en-US" smtClean="0"/>
              <a:t>‹#›</a:t>
            </a:fld>
            <a:endParaRPr lang="en-US"/>
          </a:p>
        </p:txBody>
      </p:sp>
    </p:spTree>
    <p:extLst>
      <p:ext uri="{BB962C8B-B14F-4D97-AF65-F5344CB8AC3E}">
        <p14:creationId xmlns:p14="http://schemas.microsoft.com/office/powerpoint/2010/main" val="36061540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8085F6-F4D4-1DD8-6FB6-BA195DDA98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F7CAC9A-003A-39E3-134A-66BEDC33B5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A1679-8CBE-D829-E235-6C80E60708F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D4743B-A902-AE48-A3A0-8B7F5AC726A0}" type="datetime1">
              <a:rPr lang="en-US" smtClean="0"/>
              <a:t>6/13/24</a:t>
            </a:fld>
            <a:endParaRPr lang="en-US"/>
          </a:p>
        </p:txBody>
      </p:sp>
      <p:sp>
        <p:nvSpPr>
          <p:cNvPr id="5" name="Footer Placeholder 4">
            <a:extLst>
              <a:ext uri="{FF2B5EF4-FFF2-40B4-BE49-F238E27FC236}">
                <a16:creationId xmlns:a16="http://schemas.microsoft.com/office/drawing/2014/main" id="{68DF885B-80BA-A92D-88D5-92D56BED38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C95549D-2109-E56D-E66A-DC72E278FC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BDA2CE-4C48-4268-B3B8-67BB8CBD5785}" type="slidenum">
              <a:rPr lang="en-US" smtClean="0"/>
              <a:t>‹#›</a:t>
            </a:fld>
            <a:endParaRPr lang="en-US"/>
          </a:p>
        </p:txBody>
      </p:sp>
    </p:spTree>
    <p:extLst>
      <p:ext uri="{BB962C8B-B14F-4D97-AF65-F5344CB8AC3E}">
        <p14:creationId xmlns:p14="http://schemas.microsoft.com/office/powerpoint/2010/main" val="10615675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BEF18-1AF3-13CC-6563-E0F9622E5699}"/>
              </a:ext>
            </a:extLst>
          </p:cNvPr>
          <p:cNvSpPr>
            <a:spLocks noGrp="1"/>
          </p:cNvSpPr>
          <p:nvPr>
            <p:ph type="ctrTitle"/>
          </p:nvPr>
        </p:nvSpPr>
        <p:spPr>
          <a:xfrm>
            <a:off x="0" y="1266826"/>
            <a:ext cx="12191999" cy="2162174"/>
          </a:xfrm>
        </p:spPr>
        <p:txBody>
          <a:bodyPr>
            <a:normAutofit/>
          </a:bodyPr>
          <a:lstStyle/>
          <a:p>
            <a:r>
              <a:rPr lang="en-US" sz="4000" dirty="0" err="1"/>
              <a:t>NetDiffusion</a:t>
            </a:r>
            <a:r>
              <a:rPr lang="en-US" sz="4000" dirty="0"/>
              <a:t>: Network Data Augmentation Through Protocol-Constrained Traffic Generation</a:t>
            </a:r>
          </a:p>
        </p:txBody>
      </p:sp>
      <p:sp>
        <p:nvSpPr>
          <p:cNvPr id="3" name="Subtitle 2">
            <a:extLst>
              <a:ext uri="{FF2B5EF4-FFF2-40B4-BE49-F238E27FC236}">
                <a16:creationId xmlns:a16="http://schemas.microsoft.com/office/drawing/2014/main" id="{7FCC2406-462F-B26B-5D84-8D37DCD6D86E}"/>
              </a:ext>
            </a:extLst>
          </p:cNvPr>
          <p:cNvSpPr>
            <a:spLocks noGrp="1"/>
          </p:cNvSpPr>
          <p:nvPr>
            <p:ph type="subTitle" idx="1"/>
          </p:nvPr>
        </p:nvSpPr>
        <p:spPr>
          <a:xfrm>
            <a:off x="2396878" y="2980446"/>
            <a:ext cx="7398242" cy="2162174"/>
          </a:xfrm>
        </p:spPr>
        <p:txBody>
          <a:bodyPr anchor="b">
            <a:normAutofit/>
          </a:bodyPr>
          <a:lstStyle/>
          <a:p>
            <a:r>
              <a:rPr lang="en-US" dirty="0"/>
              <a:t>Xi Jiang</a:t>
            </a:r>
            <a:r>
              <a:rPr lang="en-US" baseline="30000" dirty="0"/>
              <a:t>1*</a:t>
            </a:r>
            <a:r>
              <a:rPr lang="en-US" dirty="0"/>
              <a:t>, </a:t>
            </a:r>
            <a:r>
              <a:rPr lang="en-US" dirty="0" err="1"/>
              <a:t>Shinan</a:t>
            </a:r>
            <a:r>
              <a:rPr lang="en-US" dirty="0"/>
              <a:t> Liu</a:t>
            </a:r>
            <a:r>
              <a:rPr lang="en-US" baseline="30000" dirty="0"/>
              <a:t>1*</a:t>
            </a:r>
            <a:r>
              <a:rPr lang="en-US" dirty="0"/>
              <a:t>, Aaron Gember-Jacobson</a:t>
            </a:r>
            <a:r>
              <a:rPr lang="en-US" baseline="30000" dirty="0"/>
              <a:t>2</a:t>
            </a:r>
            <a:r>
              <a:rPr lang="en-US" dirty="0"/>
              <a:t>, Paul Schmitt</a:t>
            </a:r>
            <a:r>
              <a:rPr lang="en-US" baseline="30000" dirty="0"/>
              <a:t>3</a:t>
            </a:r>
            <a:r>
              <a:rPr lang="en-US" dirty="0"/>
              <a:t>, Francesco Bronzino</a:t>
            </a:r>
            <a:r>
              <a:rPr lang="en-US" baseline="30000" dirty="0"/>
              <a:t>4</a:t>
            </a:r>
            <a:r>
              <a:rPr lang="en-US" dirty="0"/>
              <a:t>, Nick </a:t>
            </a:r>
            <a:r>
              <a:rPr lang="en-US" dirty="0" err="1"/>
              <a:t>Feamster</a:t>
            </a:r>
            <a:r>
              <a:rPr lang="en-US" baseline="30000" dirty="0"/>
              <a:t> 1</a:t>
            </a:r>
          </a:p>
          <a:p>
            <a:r>
              <a:rPr lang="en-US" i="1" dirty="0"/>
              <a:t>SIGMETRICS 2024</a:t>
            </a:r>
          </a:p>
        </p:txBody>
      </p:sp>
      <p:sp>
        <p:nvSpPr>
          <p:cNvPr id="5" name="Slide Number Placeholder 4">
            <a:extLst>
              <a:ext uri="{FF2B5EF4-FFF2-40B4-BE49-F238E27FC236}">
                <a16:creationId xmlns:a16="http://schemas.microsoft.com/office/drawing/2014/main" id="{5153A83A-2DF8-6B78-B7DF-D46D0EA8258E}"/>
              </a:ext>
            </a:extLst>
          </p:cNvPr>
          <p:cNvSpPr>
            <a:spLocks noGrp="1"/>
          </p:cNvSpPr>
          <p:nvPr>
            <p:ph type="sldNum" sz="quarter" idx="12"/>
          </p:nvPr>
        </p:nvSpPr>
        <p:spPr/>
        <p:txBody>
          <a:bodyPr/>
          <a:lstStyle/>
          <a:p>
            <a:fld id="{9FBDA2CE-4C48-4268-B3B8-67BB8CBD5785}" type="slidenum">
              <a:rPr lang="en-US" smtClean="0"/>
              <a:t>1</a:t>
            </a:fld>
            <a:endParaRPr lang="en-US" dirty="0"/>
          </a:p>
        </p:txBody>
      </p:sp>
      <p:sp>
        <p:nvSpPr>
          <p:cNvPr id="8" name="TextBox 7">
            <a:extLst>
              <a:ext uri="{FF2B5EF4-FFF2-40B4-BE49-F238E27FC236}">
                <a16:creationId xmlns:a16="http://schemas.microsoft.com/office/drawing/2014/main" id="{0A0BD7B0-DD6D-0EC1-CA84-0F2778B7A77D}"/>
              </a:ext>
            </a:extLst>
          </p:cNvPr>
          <p:cNvSpPr txBox="1"/>
          <p:nvPr/>
        </p:nvSpPr>
        <p:spPr>
          <a:xfrm>
            <a:off x="1690914" y="6480664"/>
            <a:ext cx="8810170" cy="341632"/>
          </a:xfrm>
          <a:prstGeom prst="rect">
            <a:avLst/>
          </a:prstGeom>
          <a:noFill/>
        </p:spPr>
        <p:txBody>
          <a:bodyPr wrap="square">
            <a:spAutoFit/>
          </a:bodyPr>
          <a:lstStyle/>
          <a:p>
            <a:pPr>
              <a:lnSpc>
                <a:spcPct val="90000"/>
              </a:lnSpc>
              <a:spcAft>
                <a:spcPts val="600"/>
              </a:spcAft>
            </a:pPr>
            <a:r>
              <a:rPr lang="en-US" sz="1800" baseline="30000" dirty="0"/>
              <a:t>1 </a:t>
            </a:r>
            <a:r>
              <a:rPr lang="en-US" sz="1800" dirty="0"/>
              <a:t>University of Chicago, </a:t>
            </a:r>
            <a:r>
              <a:rPr lang="en-US" sz="1800" baseline="30000" dirty="0"/>
              <a:t>2 </a:t>
            </a:r>
            <a:r>
              <a:rPr lang="en-US" sz="1800" dirty="0"/>
              <a:t>Colgate University, </a:t>
            </a:r>
            <a:r>
              <a:rPr lang="en-US" sz="1800" baseline="30000" dirty="0"/>
              <a:t>3</a:t>
            </a:r>
            <a:r>
              <a:rPr lang="en-US" sz="1800" dirty="0"/>
              <a:t> University of Hawaii, Manoa / </a:t>
            </a:r>
            <a:r>
              <a:rPr lang="en-US" sz="1800" dirty="0" err="1"/>
              <a:t>Invisv</a:t>
            </a:r>
            <a:r>
              <a:rPr lang="en-US" sz="1800" dirty="0"/>
              <a:t>, </a:t>
            </a:r>
            <a:r>
              <a:rPr lang="en-US" sz="1800" baseline="30000" dirty="0"/>
              <a:t>4</a:t>
            </a:r>
            <a:r>
              <a:rPr lang="en-US" sz="1800" dirty="0"/>
              <a:t> </a:t>
            </a:r>
            <a:r>
              <a:rPr lang="en-US" b="0" i="0" dirty="0">
                <a:solidFill>
                  <a:srgbClr val="1D1C1D"/>
                </a:solidFill>
                <a:effectLst/>
                <a:latin typeface="Slack-Lato"/>
              </a:rPr>
              <a:t>ENS Lyon</a:t>
            </a:r>
            <a:endParaRPr lang="en-US" sz="1800" dirty="0"/>
          </a:p>
        </p:txBody>
      </p:sp>
    </p:spTree>
    <p:extLst>
      <p:ext uri="{BB962C8B-B14F-4D97-AF65-F5344CB8AC3E}">
        <p14:creationId xmlns:p14="http://schemas.microsoft.com/office/powerpoint/2010/main" val="170019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a:xfrm>
            <a:off x="838200" y="1924050"/>
            <a:ext cx="10515600" cy="3995738"/>
          </a:xfrm>
        </p:spPr>
        <p:txBody>
          <a:bodyPr/>
          <a:lstStyle/>
          <a:p>
            <a:pPr marL="0" indent="0">
              <a:buNone/>
            </a:pPr>
            <a:r>
              <a:rPr lang="en-US" dirty="0"/>
              <a:t>A generative text-to-image diffusion model on image-representations of raw network traces (</a:t>
            </a:r>
            <a:r>
              <a:rPr lang="en-US" dirty="0" err="1"/>
              <a:t>pcaps</a:t>
            </a:r>
            <a:r>
              <a:rPr lang="en-US" dirty="0"/>
              <a:t>).</a:t>
            </a:r>
          </a:p>
        </p:txBody>
      </p:sp>
      <p:sp>
        <p:nvSpPr>
          <p:cNvPr id="10" name="Slide Number Placeholder 9">
            <a:extLst>
              <a:ext uri="{FF2B5EF4-FFF2-40B4-BE49-F238E27FC236}">
                <a16:creationId xmlns:a16="http://schemas.microsoft.com/office/drawing/2014/main" id="{777EAEA1-048F-FDE0-6D03-3D8926ABF5EE}"/>
              </a:ext>
            </a:extLst>
          </p:cNvPr>
          <p:cNvSpPr>
            <a:spLocks noGrp="1"/>
          </p:cNvSpPr>
          <p:nvPr>
            <p:ph type="sldNum" sz="quarter" idx="12"/>
          </p:nvPr>
        </p:nvSpPr>
        <p:spPr/>
        <p:txBody>
          <a:bodyPr/>
          <a:lstStyle/>
          <a:p>
            <a:fld id="{9FBDA2CE-4C48-4268-B3B8-67BB8CBD5785}" type="slidenum">
              <a:rPr lang="en-US" smtClean="0"/>
              <a:t>10</a:t>
            </a:fld>
            <a:endParaRPr lang="en-US" dirty="0"/>
          </a:p>
        </p:txBody>
      </p:sp>
      <p:pic>
        <p:nvPicPr>
          <p:cNvPr id="5" name="Picture 4" descr="A diagram of a diagram&#10;&#10;Description automatically generated">
            <a:extLst>
              <a:ext uri="{FF2B5EF4-FFF2-40B4-BE49-F238E27FC236}">
                <a16:creationId xmlns:a16="http://schemas.microsoft.com/office/drawing/2014/main" id="{DC5D8640-9DE7-FA37-8A77-724A457686F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2780904"/>
            <a:ext cx="10690772" cy="3138884"/>
          </a:xfrm>
          <a:prstGeom prst="rect">
            <a:avLst/>
          </a:prstGeom>
        </p:spPr>
      </p:pic>
    </p:spTree>
    <p:extLst>
      <p:ext uri="{BB962C8B-B14F-4D97-AF65-F5344CB8AC3E}">
        <p14:creationId xmlns:p14="http://schemas.microsoft.com/office/powerpoint/2010/main" val="36409426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Generation Overview:</a:t>
            </a:r>
          </a:p>
          <a:p>
            <a:pPr marL="0" indent="0">
              <a:buNone/>
            </a:pPr>
            <a:r>
              <a:rPr lang="en-US" dirty="0"/>
              <a:t>Step 1 – Training dataset curation (using </a:t>
            </a:r>
            <a:r>
              <a:rPr lang="en-US" dirty="0" err="1"/>
              <a:t>nPrint</a:t>
            </a:r>
            <a:r>
              <a:rPr lang="en-US" dirty="0"/>
              <a:t>-encoded </a:t>
            </a:r>
            <a:r>
              <a:rPr lang="en-US" dirty="0" err="1"/>
              <a:t>pcaps</a:t>
            </a:r>
            <a:r>
              <a:rPr lang="en-US" dirty="0"/>
              <a:t>)</a:t>
            </a:r>
          </a:p>
        </p:txBody>
      </p:sp>
      <p:sp>
        <p:nvSpPr>
          <p:cNvPr id="8" name="Rectangle: Rounded Corners 7">
            <a:extLst>
              <a:ext uri="{FF2B5EF4-FFF2-40B4-BE49-F238E27FC236}">
                <a16:creationId xmlns:a16="http://schemas.microsoft.com/office/drawing/2014/main" id="{FAC5B834-0924-068F-4D48-9DA8FD242339}"/>
              </a:ext>
            </a:extLst>
          </p:cNvPr>
          <p:cNvSpPr/>
          <p:nvPr/>
        </p:nvSpPr>
        <p:spPr>
          <a:xfrm>
            <a:off x="191929" y="4126419"/>
            <a:ext cx="2773681" cy="199016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342900" indent="-342900">
              <a:buAutoNum type="arabicPeriod"/>
            </a:pPr>
            <a:r>
              <a:rPr lang="en-US" dirty="0"/>
              <a:t>Encoded </a:t>
            </a:r>
            <a:r>
              <a:rPr lang="en-US" dirty="0" err="1"/>
              <a:t>pcap</a:t>
            </a:r>
            <a:r>
              <a:rPr lang="en-US" dirty="0"/>
              <a:t>-to-image conversion</a:t>
            </a:r>
          </a:p>
          <a:p>
            <a:pPr marL="342900" indent="-342900">
              <a:buAutoNum type="arabicPeriod"/>
            </a:pPr>
            <a:r>
              <a:rPr lang="en-US" dirty="0"/>
              <a:t>Label-based prompt generation, e.g., ‘type-0, Netflix traffic’</a:t>
            </a:r>
          </a:p>
        </p:txBody>
      </p:sp>
      <p:sp>
        <p:nvSpPr>
          <p:cNvPr id="12" name="Content Placeholder 2">
            <a:extLst>
              <a:ext uri="{FF2B5EF4-FFF2-40B4-BE49-F238E27FC236}">
                <a16:creationId xmlns:a16="http://schemas.microsoft.com/office/drawing/2014/main" id="{B6978A30-CE7F-CABB-49B3-E2C3DC7BA6AD}"/>
              </a:ext>
            </a:extLst>
          </p:cNvPr>
          <p:cNvSpPr txBox="1">
            <a:spLocks/>
          </p:cNvSpPr>
          <p:nvPr/>
        </p:nvSpPr>
        <p:spPr>
          <a:xfrm>
            <a:off x="654846" y="3657143"/>
            <a:ext cx="1847849" cy="6504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Dataset Curation</a:t>
            </a:r>
          </a:p>
        </p:txBody>
      </p:sp>
      <p:sp>
        <p:nvSpPr>
          <p:cNvPr id="7" name="Slide Number Placeholder 6">
            <a:extLst>
              <a:ext uri="{FF2B5EF4-FFF2-40B4-BE49-F238E27FC236}">
                <a16:creationId xmlns:a16="http://schemas.microsoft.com/office/drawing/2014/main" id="{EBFD8EE3-B64C-E4E5-CEE8-62F1EF74560B}"/>
              </a:ext>
            </a:extLst>
          </p:cNvPr>
          <p:cNvSpPr>
            <a:spLocks noGrp="1"/>
          </p:cNvSpPr>
          <p:nvPr>
            <p:ph type="sldNum" sz="quarter" idx="12"/>
          </p:nvPr>
        </p:nvSpPr>
        <p:spPr/>
        <p:txBody>
          <a:bodyPr/>
          <a:lstStyle/>
          <a:p>
            <a:fld id="{9FBDA2CE-4C48-4268-B3B8-67BB8CBD5785}" type="slidenum">
              <a:rPr lang="en-US" smtClean="0"/>
              <a:t>11</a:t>
            </a:fld>
            <a:endParaRPr lang="en-US"/>
          </a:p>
        </p:txBody>
      </p:sp>
      <p:pic>
        <p:nvPicPr>
          <p:cNvPr id="6" name="Picture 5" descr="A diagram of a computer program&#10;&#10;Description automatically generated with medium confidence">
            <a:extLst>
              <a:ext uri="{FF2B5EF4-FFF2-40B4-BE49-F238E27FC236}">
                <a16:creationId xmlns:a16="http://schemas.microsoft.com/office/drawing/2014/main" id="{595D63D8-E7DC-F828-A894-D72FEEA5F55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3062" y="3386079"/>
            <a:ext cx="7696200" cy="2730500"/>
          </a:xfrm>
          <a:prstGeom prst="rect">
            <a:avLst/>
          </a:prstGeom>
        </p:spPr>
      </p:pic>
    </p:spTree>
    <p:extLst>
      <p:ext uri="{BB962C8B-B14F-4D97-AF65-F5344CB8AC3E}">
        <p14:creationId xmlns:p14="http://schemas.microsoft.com/office/powerpoint/2010/main" val="4178921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Generation Overview:</a:t>
            </a:r>
          </a:p>
          <a:p>
            <a:pPr marL="0" indent="0">
              <a:buNone/>
            </a:pPr>
            <a:r>
              <a:rPr lang="en-US" dirty="0"/>
              <a:t>Step 1 – Training dataset curation (using </a:t>
            </a:r>
            <a:r>
              <a:rPr lang="en-US" dirty="0" err="1"/>
              <a:t>nPrint</a:t>
            </a:r>
            <a:r>
              <a:rPr lang="en-US" dirty="0"/>
              <a:t>-encoded </a:t>
            </a:r>
            <a:r>
              <a:rPr lang="en-US" dirty="0" err="1"/>
              <a:t>pcaps</a:t>
            </a:r>
            <a:r>
              <a:rPr lang="en-US" dirty="0"/>
              <a:t>)</a:t>
            </a:r>
          </a:p>
        </p:txBody>
      </p:sp>
      <p:sp>
        <p:nvSpPr>
          <p:cNvPr id="8" name="Rectangle: Rounded Corners 7">
            <a:extLst>
              <a:ext uri="{FF2B5EF4-FFF2-40B4-BE49-F238E27FC236}">
                <a16:creationId xmlns:a16="http://schemas.microsoft.com/office/drawing/2014/main" id="{FAC5B834-0924-068F-4D48-9DA8FD242339}"/>
              </a:ext>
            </a:extLst>
          </p:cNvPr>
          <p:cNvSpPr/>
          <p:nvPr/>
        </p:nvSpPr>
        <p:spPr>
          <a:xfrm>
            <a:off x="191929" y="4126419"/>
            <a:ext cx="2773681" cy="1990160"/>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342900" indent="-342900">
              <a:buAutoNum type="arabicPeriod"/>
            </a:pPr>
            <a:r>
              <a:rPr lang="en-US" dirty="0"/>
              <a:t>Encoded </a:t>
            </a:r>
            <a:r>
              <a:rPr lang="en-US" dirty="0" err="1"/>
              <a:t>pcap</a:t>
            </a:r>
            <a:r>
              <a:rPr lang="en-US" dirty="0"/>
              <a:t>-to-image conversion</a:t>
            </a:r>
          </a:p>
          <a:p>
            <a:pPr marL="342900" indent="-342900">
              <a:buAutoNum type="arabicPeriod"/>
            </a:pPr>
            <a:r>
              <a:rPr lang="en-US" dirty="0"/>
              <a:t>Label-based prompt generation, e.g., ‘type-0, Amazon traffic’</a:t>
            </a:r>
          </a:p>
        </p:txBody>
      </p:sp>
      <p:sp>
        <p:nvSpPr>
          <p:cNvPr id="12" name="Content Placeholder 2">
            <a:extLst>
              <a:ext uri="{FF2B5EF4-FFF2-40B4-BE49-F238E27FC236}">
                <a16:creationId xmlns:a16="http://schemas.microsoft.com/office/drawing/2014/main" id="{B6978A30-CE7F-CABB-49B3-E2C3DC7BA6AD}"/>
              </a:ext>
            </a:extLst>
          </p:cNvPr>
          <p:cNvSpPr txBox="1">
            <a:spLocks/>
          </p:cNvSpPr>
          <p:nvPr/>
        </p:nvSpPr>
        <p:spPr>
          <a:xfrm>
            <a:off x="654846" y="3657143"/>
            <a:ext cx="1847849" cy="6504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Dataset Curation</a:t>
            </a:r>
          </a:p>
        </p:txBody>
      </p:sp>
      <p:sp>
        <p:nvSpPr>
          <p:cNvPr id="4" name="Content Placeholder 2">
            <a:extLst>
              <a:ext uri="{FF2B5EF4-FFF2-40B4-BE49-F238E27FC236}">
                <a16:creationId xmlns:a16="http://schemas.microsoft.com/office/drawing/2014/main" id="{3B3BC815-A5BB-F655-914E-38DB5307F5F3}"/>
              </a:ext>
            </a:extLst>
          </p:cNvPr>
          <p:cNvSpPr txBox="1">
            <a:spLocks/>
          </p:cNvSpPr>
          <p:nvPr/>
        </p:nvSpPr>
        <p:spPr>
          <a:xfrm>
            <a:off x="7439025" y="3618676"/>
            <a:ext cx="4752976" cy="2232081"/>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Why image representation?</a:t>
            </a:r>
          </a:p>
          <a:p>
            <a:r>
              <a:rPr lang="en-US" sz="1800" dirty="0"/>
              <a:t>Powerful text-to-image diffusion models with high resolution </a:t>
            </a:r>
            <a:r>
              <a:rPr lang="en-US" sz="1800" dirty="0">
                <a:sym typeface="Wingdings" panose="05000000000000000000" pitchFamily="2" charset="2"/>
              </a:rPr>
              <a:t> </a:t>
            </a:r>
            <a:r>
              <a:rPr lang="en-US" sz="1800" i="1" dirty="0">
                <a:sym typeface="Wingdings" panose="05000000000000000000" pitchFamily="2" charset="2"/>
              </a:rPr>
              <a:t>Improved feature granularity</a:t>
            </a:r>
          </a:p>
          <a:p>
            <a:r>
              <a:rPr lang="en-US" sz="1800" dirty="0">
                <a:sym typeface="Wingdings" panose="05000000000000000000" pitchFamily="2" charset="2"/>
              </a:rPr>
              <a:t>Prompt-invoked generation  </a:t>
            </a:r>
            <a:r>
              <a:rPr lang="en-US" sz="1800" i="1" dirty="0">
                <a:sym typeface="Wingdings" panose="05000000000000000000" pitchFamily="2" charset="2"/>
              </a:rPr>
              <a:t>Class Imbalance Avoidance </a:t>
            </a:r>
            <a:r>
              <a:rPr lang="en-US" sz="1800" dirty="0">
                <a:sym typeface="Wingdings" panose="05000000000000000000" pitchFamily="2" charset="2"/>
              </a:rPr>
              <a:t>and style learning</a:t>
            </a:r>
          </a:p>
          <a:p>
            <a:r>
              <a:rPr lang="en-US" sz="1800" dirty="0">
                <a:sym typeface="Wingdings" panose="05000000000000000000" pitchFamily="2" charset="2"/>
              </a:rPr>
              <a:t>Captures inter-packet relations  utilization of controlled generation techniques</a:t>
            </a:r>
            <a:endParaRPr lang="en-US" sz="1800" dirty="0"/>
          </a:p>
        </p:txBody>
      </p:sp>
      <p:pic>
        <p:nvPicPr>
          <p:cNvPr id="10" name="Picture 9">
            <a:extLst>
              <a:ext uri="{FF2B5EF4-FFF2-40B4-BE49-F238E27FC236}">
                <a16:creationId xmlns:a16="http://schemas.microsoft.com/office/drawing/2014/main" id="{37E69881-2AB7-330F-6105-07D341255727}"/>
              </a:ext>
            </a:extLst>
          </p:cNvPr>
          <p:cNvPicPr>
            <a:picLocks noChangeAspect="1"/>
          </p:cNvPicPr>
          <p:nvPr/>
        </p:nvPicPr>
        <p:blipFill>
          <a:blip r:embed="rId3"/>
          <a:stretch>
            <a:fillRect/>
          </a:stretch>
        </p:blipFill>
        <p:spPr>
          <a:xfrm>
            <a:off x="3289538" y="3180558"/>
            <a:ext cx="3786502" cy="2996405"/>
          </a:xfrm>
          <a:prstGeom prst="rect">
            <a:avLst/>
          </a:prstGeom>
        </p:spPr>
      </p:pic>
      <p:sp>
        <p:nvSpPr>
          <p:cNvPr id="7" name="Slide Number Placeholder 6">
            <a:extLst>
              <a:ext uri="{FF2B5EF4-FFF2-40B4-BE49-F238E27FC236}">
                <a16:creationId xmlns:a16="http://schemas.microsoft.com/office/drawing/2014/main" id="{EBFD8EE3-B64C-E4E5-CEE8-62F1EF74560B}"/>
              </a:ext>
            </a:extLst>
          </p:cNvPr>
          <p:cNvSpPr>
            <a:spLocks noGrp="1"/>
          </p:cNvSpPr>
          <p:nvPr>
            <p:ph type="sldNum" sz="quarter" idx="12"/>
          </p:nvPr>
        </p:nvSpPr>
        <p:spPr/>
        <p:txBody>
          <a:bodyPr/>
          <a:lstStyle/>
          <a:p>
            <a:fld id="{9FBDA2CE-4C48-4268-B3B8-67BB8CBD5785}" type="slidenum">
              <a:rPr lang="en-US" smtClean="0"/>
              <a:t>12</a:t>
            </a:fld>
            <a:endParaRPr lang="en-US"/>
          </a:p>
        </p:txBody>
      </p:sp>
    </p:spTree>
    <p:extLst>
      <p:ext uri="{BB962C8B-B14F-4D97-AF65-F5344CB8AC3E}">
        <p14:creationId xmlns:p14="http://schemas.microsoft.com/office/powerpoint/2010/main" val="2830903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Generation Overview:</a:t>
            </a:r>
          </a:p>
          <a:p>
            <a:pPr marL="0" indent="0">
              <a:buNone/>
            </a:pPr>
            <a:r>
              <a:rPr lang="en-US" dirty="0"/>
              <a:t>Step 2 – Fine-tuning a text-to-image diffusion model</a:t>
            </a:r>
          </a:p>
        </p:txBody>
      </p:sp>
      <p:sp>
        <p:nvSpPr>
          <p:cNvPr id="6" name="Rectangle: Rounded Corners 5">
            <a:extLst>
              <a:ext uri="{FF2B5EF4-FFF2-40B4-BE49-F238E27FC236}">
                <a16:creationId xmlns:a16="http://schemas.microsoft.com/office/drawing/2014/main" id="{38342C13-B901-CEC1-2F0B-36EC7082EFEB}"/>
              </a:ext>
            </a:extLst>
          </p:cNvPr>
          <p:cNvSpPr/>
          <p:nvPr/>
        </p:nvSpPr>
        <p:spPr>
          <a:xfrm>
            <a:off x="3471864" y="4147798"/>
            <a:ext cx="1533525" cy="11715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Fine-tuned text-to-image model</a:t>
            </a:r>
          </a:p>
        </p:txBody>
      </p:sp>
      <p:sp>
        <p:nvSpPr>
          <p:cNvPr id="8" name="Rectangle: Rounded Corners 7">
            <a:extLst>
              <a:ext uri="{FF2B5EF4-FFF2-40B4-BE49-F238E27FC236}">
                <a16:creationId xmlns:a16="http://schemas.microsoft.com/office/drawing/2014/main" id="{FAC5B834-0924-068F-4D48-9DA8FD242339}"/>
              </a:ext>
            </a:extLst>
          </p:cNvPr>
          <p:cNvSpPr/>
          <p:nvPr/>
        </p:nvSpPr>
        <p:spPr>
          <a:xfrm>
            <a:off x="257175" y="4148930"/>
            <a:ext cx="2457450" cy="11715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342900" indent="-342900">
              <a:buAutoNum type="arabicPeriod"/>
            </a:pPr>
            <a:r>
              <a:rPr lang="en-US" dirty="0"/>
              <a:t>Encoded </a:t>
            </a:r>
            <a:r>
              <a:rPr lang="en-US" dirty="0" err="1"/>
              <a:t>pcap</a:t>
            </a:r>
            <a:r>
              <a:rPr lang="en-US" dirty="0"/>
              <a:t>-to-image conversion</a:t>
            </a:r>
          </a:p>
          <a:p>
            <a:pPr marL="342900" indent="-342900">
              <a:buAutoNum type="arabicPeriod"/>
            </a:pPr>
            <a:r>
              <a:rPr lang="en-US" dirty="0"/>
              <a:t>Label-based prompt generation</a:t>
            </a:r>
          </a:p>
        </p:txBody>
      </p:sp>
      <p:sp>
        <p:nvSpPr>
          <p:cNvPr id="12" name="Content Placeholder 2">
            <a:extLst>
              <a:ext uri="{FF2B5EF4-FFF2-40B4-BE49-F238E27FC236}">
                <a16:creationId xmlns:a16="http://schemas.microsoft.com/office/drawing/2014/main" id="{B6978A30-CE7F-CABB-49B3-E2C3DC7BA6AD}"/>
              </a:ext>
            </a:extLst>
          </p:cNvPr>
          <p:cNvSpPr txBox="1">
            <a:spLocks/>
          </p:cNvSpPr>
          <p:nvPr/>
        </p:nvSpPr>
        <p:spPr>
          <a:xfrm>
            <a:off x="654846" y="3657143"/>
            <a:ext cx="1847849" cy="6504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Dataset Curation</a:t>
            </a:r>
          </a:p>
        </p:txBody>
      </p:sp>
      <p:sp>
        <p:nvSpPr>
          <p:cNvPr id="13" name="Content Placeholder 2">
            <a:extLst>
              <a:ext uri="{FF2B5EF4-FFF2-40B4-BE49-F238E27FC236}">
                <a16:creationId xmlns:a16="http://schemas.microsoft.com/office/drawing/2014/main" id="{AA44B108-5100-080C-DDFB-A5DE06B12682}"/>
              </a:ext>
            </a:extLst>
          </p:cNvPr>
          <p:cNvSpPr txBox="1">
            <a:spLocks/>
          </p:cNvSpPr>
          <p:nvPr/>
        </p:nvSpPr>
        <p:spPr>
          <a:xfrm>
            <a:off x="3121820" y="3520564"/>
            <a:ext cx="2605088" cy="14778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LoRa-based Stable Diffusion 1.5 Fine-tuning</a:t>
            </a:r>
          </a:p>
        </p:txBody>
      </p:sp>
      <p:cxnSp>
        <p:nvCxnSpPr>
          <p:cNvPr id="5" name="Straight Arrow Connector 4">
            <a:extLst>
              <a:ext uri="{FF2B5EF4-FFF2-40B4-BE49-F238E27FC236}">
                <a16:creationId xmlns:a16="http://schemas.microsoft.com/office/drawing/2014/main" id="{2D583911-DDCB-C97A-27EB-3F82D3F0F243}"/>
              </a:ext>
            </a:extLst>
          </p:cNvPr>
          <p:cNvCxnSpPr>
            <a:cxnSpLocks/>
            <a:stCxn id="8" idx="3"/>
            <a:endCxn id="6" idx="1"/>
          </p:cNvCxnSpPr>
          <p:nvPr/>
        </p:nvCxnSpPr>
        <p:spPr>
          <a:xfrm flipV="1">
            <a:off x="2714625" y="4733586"/>
            <a:ext cx="757239" cy="11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A0B7758B-A75C-09FD-4911-B378D0DC283B}"/>
              </a:ext>
            </a:extLst>
          </p:cNvPr>
          <p:cNvSpPr txBox="1">
            <a:spLocks/>
          </p:cNvSpPr>
          <p:nvPr/>
        </p:nvSpPr>
        <p:spPr>
          <a:xfrm>
            <a:off x="7439025" y="3618676"/>
            <a:ext cx="4752976" cy="22320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Why fine-tuning?</a:t>
            </a:r>
          </a:p>
          <a:p>
            <a:r>
              <a:rPr lang="en-US" sz="1800" dirty="0"/>
              <a:t>Training a diffusion model from scratch is costly</a:t>
            </a:r>
            <a:endParaRPr lang="en-US" sz="1800" dirty="0">
              <a:sym typeface="Wingdings" panose="05000000000000000000" pitchFamily="2" charset="2"/>
            </a:endParaRPr>
          </a:p>
          <a:p>
            <a:r>
              <a:rPr lang="en-US" sz="1800" dirty="0">
                <a:sym typeface="Wingdings" panose="05000000000000000000" pitchFamily="2" charset="2"/>
              </a:rPr>
              <a:t>Fine-tuning techniques allow for few-shot learning  high generalizability</a:t>
            </a:r>
            <a:endParaRPr lang="en-US" sz="1800" dirty="0"/>
          </a:p>
        </p:txBody>
      </p:sp>
      <p:sp>
        <p:nvSpPr>
          <p:cNvPr id="9" name="Slide Number Placeholder 8">
            <a:extLst>
              <a:ext uri="{FF2B5EF4-FFF2-40B4-BE49-F238E27FC236}">
                <a16:creationId xmlns:a16="http://schemas.microsoft.com/office/drawing/2014/main" id="{EAF243C7-3B6B-17E3-08D1-6C244E9875EF}"/>
              </a:ext>
            </a:extLst>
          </p:cNvPr>
          <p:cNvSpPr>
            <a:spLocks noGrp="1"/>
          </p:cNvSpPr>
          <p:nvPr>
            <p:ph type="sldNum" sz="quarter" idx="12"/>
          </p:nvPr>
        </p:nvSpPr>
        <p:spPr/>
        <p:txBody>
          <a:bodyPr/>
          <a:lstStyle/>
          <a:p>
            <a:fld id="{9FBDA2CE-4C48-4268-B3B8-67BB8CBD5785}" type="slidenum">
              <a:rPr lang="en-US" smtClean="0"/>
              <a:t>13</a:t>
            </a:fld>
            <a:endParaRPr lang="en-US"/>
          </a:p>
        </p:txBody>
      </p:sp>
    </p:spTree>
    <p:extLst>
      <p:ext uri="{BB962C8B-B14F-4D97-AF65-F5344CB8AC3E}">
        <p14:creationId xmlns:p14="http://schemas.microsoft.com/office/powerpoint/2010/main" val="3305676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Generation Overview:</a:t>
            </a:r>
          </a:p>
          <a:p>
            <a:pPr marL="0" indent="0">
              <a:buNone/>
            </a:pPr>
            <a:r>
              <a:rPr lang="en-US" dirty="0"/>
              <a:t>Step 3 – </a:t>
            </a:r>
            <a:r>
              <a:rPr lang="en-US" i="1" dirty="0"/>
              <a:t>Controlled Generation</a:t>
            </a:r>
            <a:r>
              <a:rPr lang="en-US" dirty="0"/>
              <a:t>, e.g., protocol utilization across packets</a:t>
            </a:r>
          </a:p>
          <a:p>
            <a:pPr marL="0" indent="0">
              <a:buNone/>
            </a:pPr>
            <a:endParaRPr lang="en-US" dirty="0"/>
          </a:p>
        </p:txBody>
      </p:sp>
      <p:sp>
        <p:nvSpPr>
          <p:cNvPr id="6" name="Rectangle: Rounded Corners 5">
            <a:extLst>
              <a:ext uri="{FF2B5EF4-FFF2-40B4-BE49-F238E27FC236}">
                <a16:creationId xmlns:a16="http://schemas.microsoft.com/office/drawing/2014/main" id="{38342C13-B901-CEC1-2F0B-36EC7082EFEB}"/>
              </a:ext>
            </a:extLst>
          </p:cNvPr>
          <p:cNvSpPr/>
          <p:nvPr/>
        </p:nvSpPr>
        <p:spPr>
          <a:xfrm>
            <a:off x="3471864" y="4147798"/>
            <a:ext cx="1533525" cy="11715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Fine-tuned text-to-image model</a:t>
            </a:r>
          </a:p>
        </p:txBody>
      </p:sp>
      <p:sp>
        <p:nvSpPr>
          <p:cNvPr id="7" name="Rectangle: Rounded Corners 6">
            <a:extLst>
              <a:ext uri="{FF2B5EF4-FFF2-40B4-BE49-F238E27FC236}">
                <a16:creationId xmlns:a16="http://schemas.microsoft.com/office/drawing/2014/main" id="{D3540A1B-30E7-6AE4-E867-29BB385BD9C7}"/>
              </a:ext>
            </a:extLst>
          </p:cNvPr>
          <p:cNvSpPr/>
          <p:nvPr/>
        </p:nvSpPr>
        <p:spPr>
          <a:xfrm>
            <a:off x="5729288" y="4147797"/>
            <a:ext cx="1533525" cy="11715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Constrained Generation</a:t>
            </a:r>
          </a:p>
        </p:txBody>
      </p:sp>
      <p:sp>
        <p:nvSpPr>
          <p:cNvPr id="8" name="Rectangle: Rounded Corners 7">
            <a:extLst>
              <a:ext uri="{FF2B5EF4-FFF2-40B4-BE49-F238E27FC236}">
                <a16:creationId xmlns:a16="http://schemas.microsoft.com/office/drawing/2014/main" id="{FAC5B834-0924-068F-4D48-9DA8FD242339}"/>
              </a:ext>
            </a:extLst>
          </p:cNvPr>
          <p:cNvSpPr/>
          <p:nvPr/>
        </p:nvSpPr>
        <p:spPr>
          <a:xfrm>
            <a:off x="257175" y="4148930"/>
            <a:ext cx="2457450" cy="11715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342900" indent="-342900">
              <a:buAutoNum type="arabicPeriod"/>
            </a:pPr>
            <a:r>
              <a:rPr lang="en-US" dirty="0"/>
              <a:t>Encoded </a:t>
            </a:r>
            <a:r>
              <a:rPr lang="en-US" dirty="0" err="1"/>
              <a:t>pcap</a:t>
            </a:r>
            <a:r>
              <a:rPr lang="en-US" dirty="0"/>
              <a:t>-to-image conversion</a:t>
            </a:r>
          </a:p>
          <a:p>
            <a:pPr marL="342900" indent="-342900">
              <a:buAutoNum type="arabicPeriod"/>
            </a:pPr>
            <a:r>
              <a:rPr lang="en-US" dirty="0"/>
              <a:t>Label-based prompt generation</a:t>
            </a:r>
          </a:p>
        </p:txBody>
      </p:sp>
      <p:sp>
        <p:nvSpPr>
          <p:cNvPr id="12" name="Content Placeholder 2">
            <a:extLst>
              <a:ext uri="{FF2B5EF4-FFF2-40B4-BE49-F238E27FC236}">
                <a16:creationId xmlns:a16="http://schemas.microsoft.com/office/drawing/2014/main" id="{B6978A30-CE7F-CABB-49B3-E2C3DC7BA6AD}"/>
              </a:ext>
            </a:extLst>
          </p:cNvPr>
          <p:cNvSpPr txBox="1">
            <a:spLocks/>
          </p:cNvSpPr>
          <p:nvPr/>
        </p:nvSpPr>
        <p:spPr>
          <a:xfrm>
            <a:off x="654846" y="3657143"/>
            <a:ext cx="1847849" cy="6504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Dataset Curation</a:t>
            </a:r>
          </a:p>
        </p:txBody>
      </p:sp>
      <p:sp>
        <p:nvSpPr>
          <p:cNvPr id="13" name="Content Placeholder 2">
            <a:extLst>
              <a:ext uri="{FF2B5EF4-FFF2-40B4-BE49-F238E27FC236}">
                <a16:creationId xmlns:a16="http://schemas.microsoft.com/office/drawing/2014/main" id="{AA44B108-5100-080C-DDFB-A5DE06B12682}"/>
              </a:ext>
            </a:extLst>
          </p:cNvPr>
          <p:cNvSpPr txBox="1">
            <a:spLocks/>
          </p:cNvSpPr>
          <p:nvPr/>
        </p:nvSpPr>
        <p:spPr>
          <a:xfrm>
            <a:off x="3121820" y="3520564"/>
            <a:ext cx="2605088" cy="14778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LoRa-based Stable Diffusion 1.5 Fine-tuning</a:t>
            </a:r>
          </a:p>
        </p:txBody>
      </p:sp>
      <p:sp>
        <p:nvSpPr>
          <p:cNvPr id="14" name="Content Placeholder 2">
            <a:extLst>
              <a:ext uri="{FF2B5EF4-FFF2-40B4-BE49-F238E27FC236}">
                <a16:creationId xmlns:a16="http://schemas.microsoft.com/office/drawing/2014/main" id="{A1EB9CF8-A443-0452-4E91-F71A800B42BA}"/>
              </a:ext>
            </a:extLst>
          </p:cNvPr>
          <p:cNvSpPr txBox="1">
            <a:spLocks/>
          </p:cNvSpPr>
          <p:nvPr/>
        </p:nvSpPr>
        <p:spPr>
          <a:xfrm>
            <a:off x="5624514" y="3520564"/>
            <a:ext cx="2109786" cy="8063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ControlNet (Canny)-aided Generation</a:t>
            </a:r>
          </a:p>
        </p:txBody>
      </p:sp>
      <p:cxnSp>
        <p:nvCxnSpPr>
          <p:cNvPr id="5" name="Straight Arrow Connector 4">
            <a:extLst>
              <a:ext uri="{FF2B5EF4-FFF2-40B4-BE49-F238E27FC236}">
                <a16:creationId xmlns:a16="http://schemas.microsoft.com/office/drawing/2014/main" id="{74A8CB25-D162-4688-A1BF-336F15ED88E9}"/>
              </a:ext>
            </a:extLst>
          </p:cNvPr>
          <p:cNvCxnSpPr>
            <a:cxnSpLocks/>
            <a:stCxn id="8" idx="3"/>
            <a:endCxn id="6" idx="1"/>
          </p:cNvCxnSpPr>
          <p:nvPr/>
        </p:nvCxnSpPr>
        <p:spPr>
          <a:xfrm flipV="1">
            <a:off x="2714625" y="4733586"/>
            <a:ext cx="757239" cy="11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3C855579-7D3B-7C82-7B43-97983962BE10}"/>
              </a:ext>
            </a:extLst>
          </p:cNvPr>
          <p:cNvCxnSpPr>
            <a:cxnSpLocks/>
            <a:endCxn id="7" idx="1"/>
          </p:cNvCxnSpPr>
          <p:nvPr/>
        </p:nvCxnSpPr>
        <p:spPr>
          <a:xfrm flipV="1">
            <a:off x="5005389" y="4733585"/>
            <a:ext cx="723899" cy="1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Slide Number Placeholder 10">
            <a:extLst>
              <a:ext uri="{FF2B5EF4-FFF2-40B4-BE49-F238E27FC236}">
                <a16:creationId xmlns:a16="http://schemas.microsoft.com/office/drawing/2014/main" id="{4479BCC5-AFE2-3EA6-69F3-91ED1F9D08B5}"/>
              </a:ext>
            </a:extLst>
          </p:cNvPr>
          <p:cNvSpPr>
            <a:spLocks noGrp="1"/>
          </p:cNvSpPr>
          <p:nvPr>
            <p:ph type="sldNum" sz="quarter" idx="12"/>
          </p:nvPr>
        </p:nvSpPr>
        <p:spPr/>
        <p:txBody>
          <a:bodyPr/>
          <a:lstStyle/>
          <a:p>
            <a:fld id="{9FBDA2CE-4C48-4268-B3B8-67BB8CBD5785}" type="slidenum">
              <a:rPr lang="en-US" smtClean="0"/>
              <a:t>14</a:t>
            </a:fld>
            <a:endParaRPr lang="en-US"/>
          </a:p>
        </p:txBody>
      </p:sp>
      <p:sp>
        <p:nvSpPr>
          <p:cNvPr id="4" name="TextBox 3">
            <a:extLst>
              <a:ext uri="{FF2B5EF4-FFF2-40B4-BE49-F238E27FC236}">
                <a16:creationId xmlns:a16="http://schemas.microsoft.com/office/drawing/2014/main" id="{67D3A50A-6D73-A9D8-616E-0BA411715FDB}"/>
              </a:ext>
            </a:extLst>
          </p:cNvPr>
          <p:cNvSpPr txBox="1"/>
          <p:nvPr/>
        </p:nvSpPr>
        <p:spPr>
          <a:xfrm>
            <a:off x="4647403" y="5897325"/>
            <a:ext cx="3839321" cy="369332"/>
          </a:xfrm>
          <a:prstGeom prst="rect">
            <a:avLst/>
          </a:prstGeom>
          <a:solidFill>
            <a:schemeClr val="accent5">
              <a:lumMod val="40000"/>
              <a:lumOff val="60000"/>
            </a:schemeClr>
          </a:solidFill>
        </p:spPr>
        <p:txBody>
          <a:bodyPr wrap="none" rtlCol="0">
            <a:spAutoFit/>
          </a:bodyPr>
          <a:lstStyle/>
          <a:p>
            <a:r>
              <a:rPr lang="en-US" dirty="0"/>
              <a:t>Input example: ‘type-0, Amazon traffic’</a:t>
            </a:r>
          </a:p>
        </p:txBody>
      </p:sp>
      <p:cxnSp>
        <p:nvCxnSpPr>
          <p:cNvPr id="15" name="Straight Arrow Connector 14">
            <a:extLst>
              <a:ext uri="{FF2B5EF4-FFF2-40B4-BE49-F238E27FC236}">
                <a16:creationId xmlns:a16="http://schemas.microsoft.com/office/drawing/2014/main" id="{F789E41C-C78B-60AC-983F-4ADE1808FA80}"/>
              </a:ext>
            </a:extLst>
          </p:cNvPr>
          <p:cNvCxnSpPr>
            <a:cxnSpLocks/>
          </p:cNvCxnSpPr>
          <p:nvPr/>
        </p:nvCxnSpPr>
        <p:spPr>
          <a:xfrm flipV="1">
            <a:off x="6496049" y="5322263"/>
            <a:ext cx="1" cy="5779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52267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Generation Overview:</a:t>
            </a:r>
          </a:p>
          <a:p>
            <a:pPr marL="0" indent="0">
              <a:buNone/>
            </a:pPr>
            <a:r>
              <a:rPr lang="en-US" dirty="0"/>
              <a:t>Step 3 – </a:t>
            </a:r>
            <a:r>
              <a:rPr lang="en-US" i="1" dirty="0"/>
              <a:t>Controlled Generation</a:t>
            </a:r>
            <a:r>
              <a:rPr lang="en-US" dirty="0"/>
              <a:t>, e.g., protocol utilization across packets</a:t>
            </a:r>
          </a:p>
          <a:p>
            <a:pPr marL="0" indent="0">
              <a:buNone/>
            </a:pPr>
            <a:endParaRPr lang="en-US" dirty="0"/>
          </a:p>
        </p:txBody>
      </p:sp>
      <p:sp>
        <p:nvSpPr>
          <p:cNvPr id="7" name="Rectangle: Rounded Corners 6">
            <a:extLst>
              <a:ext uri="{FF2B5EF4-FFF2-40B4-BE49-F238E27FC236}">
                <a16:creationId xmlns:a16="http://schemas.microsoft.com/office/drawing/2014/main" id="{D3540A1B-30E7-6AE4-E867-29BB385BD9C7}"/>
              </a:ext>
            </a:extLst>
          </p:cNvPr>
          <p:cNvSpPr/>
          <p:nvPr/>
        </p:nvSpPr>
        <p:spPr>
          <a:xfrm>
            <a:off x="509588" y="4056233"/>
            <a:ext cx="1533525" cy="11715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Constrained Generation</a:t>
            </a:r>
          </a:p>
        </p:txBody>
      </p:sp>
      <p:sp>
        <p:nvSpPr>
          <p:cNvPr id="14" name="Content Placeholder 2">
            <a:extLst>
              <a:ext uri="{FF2B5EF4-FFF2-40B4-BE49-F238E27FC236}">
                <a16:creationId xmlns:a16="http://schemas.microsoft.com/office/drawing/2014/main" id="{A1EB9CF8-A443-0452-4E91-F71A800B42BA}"/>
              </a:ext>
            </a:extLst>
          </p:cNvPr>
          <p:cNvSpPr txBox="1">
            <a:spLocks/>
          </p:cNvSpPr>
          <p:nvPr/>
        </p:nvSpPr>
        <p:spPr>
          <a:xfrm>
            <a:off x="404814" y="3429000"/>
            <a:ext cx="2109786" cy="80639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ControlNet (Canny)-aided Generation</a:t>
            </a:r>
          </a:p>
        </p:txBody>
      </p:sp>
      <p:pic>
        <p:nvPicPr>
          <p:cNvPr id="9" name="Picture 8">
            <a:extLst>
              <a:ext uri="{FF2B5EF4-FFF2-40B4-BE49-F238E27FC236}">
                <a16:creationId xmlns:a16="http://schemas.microsoft.com/office/drawing/2014/main" id="{C0282093-B4E7-6AF1-E429-847E5B8243A8}"/>
              </a:ext>
            </a:extLst>
          </p:cNvPr>
          <p:cNvPicPr>
            <a:picLocks noChangeAspect="1"/>
          </p:cNvPicPr>
          <p:nvPr/>
        </p:nvPicPr>
        <p:blipFill>
          <a:blip r:embed="rId3"/>
          <a:stretch>
            <a:fillRect/>
          </a:stretch>
        </p:blipFill>
        <p:spPr>
          <a:xfrm>
            <a:off x="6096001" y="3453947"/>
            <a:ext cx="1883644" cy="1773861"/>
          </a:xfrm>
          <a:prstGeom prst="rect">
            <a:avLst/>
          </a:prstGeom>
        </p:spPr>
      </p:pic>
      <p:pic>
        <p:nvPicPr>
          <p:cNvPr id="11" name="Picture 10">
            <a:extLst>
              <a:ext uri="{FF2B5EF4-FFF2-40B4-BE49-F238E27FC236}">
                <a16:creationId xmlns:a16="http://schemas.microsoft.com/office/drawing/2014/main" id="{5D946C58-C5EA-538C-48EC-1A3D37C229EB}"/>
              </a:ext>
            </a:extLst>
          </p:cNvPr>
          <p:cNvPicPr>
            <a:picLocks noChangeAspect="1"/>
          </p:cNvPicPr>
          <p:nvPr/>
        </p:nvPicPr>
        <p:blipFill>
          <a:blip r:embed="rId4"/>
          <a:stretch>
            <a:fillRect/>
          </a:stretch>
        </p:blipFill>
        <p:spPr>
          <a:xfrm>
            <a:off x="2514600" y="3429000"/>
            <a:ext cx="3002691" cy="2376145"/>
          </a:xfrm>
          <a:prstGeom prst="rect">
            <a:avLst/>
          </a:prstGeom>
        </p:spPr>
      </p:pic>
      <p:pic>
        <p:nvPicPr>
          <p:cNvPr id="4" name="Picture 3">
            <a:extLst>
              <a:ext uri="{FF2B5EF4-FFF2-40B4-BE49-F238E27FC236}">
                <a16:creationId xmlns:a16="http://schemas.microsoft.com/office/drawing/2014/main" id="{17DFD5B9-914B-1E12-9BAA-0A6DD73F71DE}"/>
              </a:ext>
            </a:extLst>
          </p:cNvPr>
          <p:cNvPicPr>
            <a:picLocks noChangeAspect="1"/>
          </p:cNvPicPr>
          <p:nvPr/>
        </p:nvPicPr>
        <p:blipFill>
          <a:blip r:embed="rId5"/>
          <a:stretch>
            <a:fillRect/>
          </a:stretch>
        </p:blipFill>
        <p:spPr>
          <a:xfrm>
            <a:off x="8535520" y="3364400"/>
            <a:ext cx="2818280" cy="2555240"/>
          </a:xfrm>
          <a:prstGeom prst="rect">
            <a:avLst/>
          </a:prstGeom>
        </p:spPr>
      </p:pic>
      <p:sp>
        <p:nvSpPr>
          <p:cNvPr id="5" name="Content Placeholder 2">
            <a:extLst>
              <a:ext uri="{FF2B5EF4-FFF2-40B4-BE49-F238E27FC236}">
                <a16:creationId xmlns:a16="http://schemas.microsoft.com/office/drawing/2014/main" id="{D1BE5B4F-F069-ED36-AF8E-2F4190CCB5E1}"/>
              </a:ext>
            </a:extLst>
          </p:cNvPr>
          <p:cNvSpPr txBox="1">
            <a:spLocks/>
          </p:cNvSpPr>
          <p:nvPr/>
        </p:nvSpPr>
        <p:spPr>
          <a:xfrm>
            <a:off x="3093057" y="3093270"/>
            <a:ext cx="2605088" cy="14778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ControlNet Input</a:t>
            </a:r>
          </a:p>
        </p:txBody>
      </p:sp>
      <p:sp>
        <p:nvSpPr>
          <p:cNvPr id="6" name="Content Placeholder 2">
            <a:extLst>
              <a:ext uri="{FF2B5EF4-FFF2-40B4-BE49-F238E27FC236}">
                <a16:creationId xmlns:a16="http://schemas.microsoft.com/office/drawing/2014/main" id="{CB56CB3C-D085-113A-0185-6E2DCE7EFD2A}"/>
              </a:ext>
            </a:extLst>
          </p:cNvPr>
          <p:cNvSpPr txBox="1">
            <a:spLocks/>
          </p:cNvSpPr>
          <p:nvPr/>
        </p:nvSpPr>
        <p:spPr>
          <a:xfrm>
            <a:off x="5988778" y="3093270"/>
            <a:ext cx="2605088" cy="14778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Constraint Detection</a:t>
            </a:r>
          </a:p>
        </p:txBody>
      </p:sp>
      <p:sp>
        <p:nvSpPr>
          <p:cNvPr id="8" name="Content Placeholder 2">
            <a:extLst>
              <a:ext uri="{FF2B5EF4-FFF2-40B4-BE49-F238E27FC236}">
                <a16:creationId xmlns:a16="http://schemas.microsoft.com/office/drawing/2014/main" id="{9C53E4DE-1778-715E-EA54-758524AD77CA}"/>
              </a:ext>
            </a:extLst>
          </p:cNvPr>
          <p:cNvSpPr txBox="1">
            <a:spLocks/>
          </p:cNvSpPr>
          <p:nvPr/>
        </p:nvSpPr>
        <p:spPr>
          <a:xfrm>
            <a:off x="8584333" y="3081227"/>
            <a:ext cx="2605088" cy="147785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Constrained Generation</a:t>
            </a:r>
          </a:p>
        </p:txBody>
      </p:sp>
      <p:sp>
        <p:nvSpPr>
          <p:cNvPr id="13" name="Slide Number Placeholder 12">
            <a:extLst>
              <a:ext uri="{FF2B5EF4-FFF2-40B4-BE49-F238E27FC236}">
                <a16:creationId xmlns:a16="http://schemas.microsoft.com/office/drawing/2014/main" id="{4EE50F8C-0023-FFE1-618C-4144315D6C5E}"/>
              </a:ext>
            </a:extLst>
          </p:cNvPr>
          <p:cNvSpPr>
            <a:spLocks noGrp="1"/>
          </p:cNvSpPr>
          <p:nvPr>
            <p:ph type="sldNum" sz="quarter" idx="12"/>
          </p:nvPr>
        </p:nvSpPr>
        <p:spPr/>
        <p:txBody>
          <a:bodyPr/>
          <a:lstStyle/>
          <a:p>
            <a:fld id="{9FBDA2CE-4C48-4268-B3B8-67BB8CBD5785}" type="slidenum">
              <a:rPr lang="en-US" smtClean="0"/>
              <a:t>15</a:t>
            </a:fld>
            <a:endParaRPr lang="en-US"/>
          </a:p>
        </p:txBody>
      </p:sp>
    </p:spTree>
    <p:extLst>
      <p:ext uri="{BB962C8B-B14F-4D97-AF65-F5344CB8AC3E}">
        <p14:creationId xmlns:p14="http://schemas.microsoft.com/office/powerpoint/2010/main" val="3161949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Post-Gen Heuristic Overview:</a:t>
            </a:r>
          </a:p>
          <a:p>
            <a:r>
              <a:rPr lang="en-US" dirty="0"/>
              <a:t>Inter-Packet Rules</a:t>
            </a:r>
          </a:p>
          <a:p>
            <a:pPr lvl="1"/>
            <a:r>
              <a:rPr lang="en-US" dirty="0"/>
              <a:t>E.g., TCP handshake</a:t>
            </a:r>
          </a:p>
          <a:p>
            <a:r>
              <a:rPr lang="en-US" dirty="0"/>
              <a:t>Intra-Packet Rules</a:t>
            </a:r>
          </a:p>
          <a:p>
            <a:pPr lvl="1"/>
            <a:r>
              <a:rPr lang="en-US" dirty="0"/>
              <a:t>E.g., checksum consistency with payload</a:t>
            </a:r>
          </a:p>
          <a:p>
            <a:pPr marL="457200" lvl="1" indent="0">
              <a:buNone/>
            </a:pPr>
            <a:endParaRPr lang="en-US" dirty="0"/>
          </a:p>
          <a:p>
            <a:pPr marL="457200" lvl="1" indent="0">
              <a:buNone/>
            </a:pPr>
            <a:r>
              <a:rPr lang="en-US" dirty="0"/>
              <a:t>“A set of header fields that have low tolerance to randomness.”</a:t>
            </a:r>
          </a:p>
          <a:p>
            <a:pPr marL="0" indent="0">
              <a:buNone/>
            </a:pPr>
            <a:endParaRPr lang="en-US" dirty="0"/>
          </a:p>
        </p:txBody>
      </p:sp>
    </p:spTree>
    <p:extLst>
      <p:ext uri="{BB962C8B-B14F-4D97-AF65-F5344CB8AC3E}">
        <p14:creationId xmlns:p14="http://schemas.microsoft.com/office/powerpoint/2010/main" val="793325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pic>
        <p:nvPicPr>
          <p:cNvPr id="5" name="Picture 4" descr="A close-up of a document&#10;&#10;Description automatically generated">
            <a:extLst>
              <a:ext uri="{FF2B5EF4-FFF2-40B4-BE49-F238E27FC236}">
                <a16:creationId xmlns:a16="http://schemas.microsoft.com/office/drawing/2014/main" id="{79F38175-19B2-1342-9FCD-4797A89768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984" y="2184187"/>
            <a:ext cx="11282032" cy="4673813"/>
          </a:xfrm>
          <a:prstGeom prst="rect">
            <a:avLst/>
          </a:prstGeom>
        </p:spPr>
      </p:pic>
      <p:sp>
        <p:nvSpPr>
          <p:cNvPr id="8" name="Content Placeholder 2">
            <a:extLst>
              <a:ext uri="{FF2B5EF4-FFF2-40B4-BE49-F238E27FC236}">
                <a16:creationId xmlns:a16="http://schemas.microsoft.com/office/drawing/2014/main" id="{13C31DD8-20B7-B889-FD13-9576C244913C}"/>
              </a:ext>
            </a:extLst>
          </p:cNvPr>
          <p:cNvSpPr>
            <a:spLocks noGrp="1"/>
          </p:cNvSpPr>
          <p:nvPr>
            <p:ph idx="1"/>
          </p:nvPr>
        </p:nvSpPr>
        <p:spPr>
          <a:xfrm>
            <a:off x="838200" y="1825625"/>
            <a:ext cx="10515600" cy="4351338"/>
          </a:xfrm>
        </p:spPr>
        <p:txBody>
          <a:bodyPr/>
          <a:lstStyle/>
          <a:p>
            <a:pPr marL="0" indent="0">
              <a:buNone/>
            </a:pPr>
            <a:r>
              <a:rPr lang="en-US" dirty="0"/>
              <a:t>Post-Gen Heuristic Overview:</a:t>
            </a:r>
          </a:p>
        </p:txBody>
      </p:sp>
    </p:spTree>
    <p:extLst>
      <p:ext uri="{BB962C8B-B14F-4D97-AF65-F5344CB8AC3E}">
        <p14:creationId xmlns:p14="http://schemas.microsoft.com/office/powerpoint/2010/main" val="15722570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pic>
        <p:nvPicPr>
          <p:cNvPr id="7" name="Picture 6" descr="A diagram of a wall&#10;&#10;Description automatically generated">
            <a:extLst>
              <a:ext uri="{FF2B5EF4-FFF2-40B4-BE49-F238E27FC236}">
                <a16:creationId xmlns:a16="http://schemas.microsoft.com/office/drawing/2014/main" id="{824D13B9-E0BD-B45E-CBF7-3D8937735C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10342"/>
            <a:ext cx="12178685" cy="2922242"/>
          </a:xfrm>
          <a:prstGeom prst="rect">
            <a:avLst/>
          </a:prstGeom>
        </p:spPr>
      </p:pic>
      <p:sp>
        <p:nvSpPr>
          <p:cNvPr id="3" name="Content Placeholder 2">
            <a:extLst>
              <a:ext uri="{FF2B5EF4-FFF2-40B4-BE49-F238E27FC236}">
                <a16:creationId xmlns:a16="http://schemas.microsoft.com/office/drawing/2014/main" id="{73F529C0-7571-ADE0-4BFA-0891986E9E6B}"/>
              </a:ext>
            </a:extLst>
          </p:cNvPr>
          <p:cNvSpPr>
            <a:spLocks noGrp="1"/>
          </p:cNvSpPr>
          <p:nvPr>
            <p:ph idx="1"/>
          </p:nvPr>
        </p:nvSpPr>
        <p:spPr>
          <a:xfrm>
            <a:off x="838200" y="1825625"/>
            <a:ext cx="10515600" cy="4351338"/>
          </a:xfrm>
        </p:spPr>
        <p:txBody>
          <a:bodyPr/>
          <a:lstStyle/>
          <a:p>
            <a:pPr marL="0" indent="0">
              <a:buNone/>
            </a:pPr>
            <a:r>
              <a:rPr lang="en-US" dirty="0"/>
              <a:t>Post-Gen Heuristic Overview:</a:t>
            </a:r>
          </a:p>
        </p:txBody>
      </p:sp>
    </p:spTree>
    <p:extLst>
      <p:ext uri="{BB962C8B-B14F-4D97-AF65-F5344CB8AC3E}">
        <p14:creationId xmlns:p14="http://schemas.microsoft.com/office/powerpoint/2010/main" val="25734305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Our approach: a text-to-traffic synthesis paradigm</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Generation Overview:</a:t>
            </a:r>
          </a:p>
          <a:p>
            <a:pPr marL="0" indent="0">
              <a:buNone/>
            </a:pPr>
            <a:r>
              <a:rPr lang="en-US" dirty="0"/>
              <a:t>Step 4 – Synthetic image generation and conversion back to encoded </a:t>
            </a:r>
            <a:r>
              <a:rPr lang="en-US" dirty="0" err="1"/>
              <a:t>pcaps</a:t>
            </a:r>
            <a:endParaRPr lang="en-US" dirty="0"/>
          </a:p>
          <a:p>
            <a:pPr marL="0" indent="0">
              <a:buNone/>
            </a:pPr>
            <a:endParaRPr lang="en-US" dirty="0"/>
          </a:p>
        </p:txBody>
      </p:sp>
      <p:sp>
        <p:nvSpPr>
          <p:cNvPr id="6" name="Rectangle: Rounded Corners 5">
            <a:extLst>
              <a:ext uri="{FF2B5EF4-FFF2-40B4-BE49-F238E27FC236}">
                <a16:creationId xmlns:a16="http://schemas.microsoft.com/office/drawing/2014/main" id="{38342C13-B901-CEC1-2F0B-36EC7082EFEB}"/>
              </a:ext>
            </a:extLst>
          </p:cNvPr>
          <p:cNvSpPr/>
          <p:nvPr/>
        </p:nvSpPr>
        <p:spPr>
          <a:xfrm>
            <a:off x="3471864" y="4147798"/>
            <a:ext cx="1533525" cy="11715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Fine-tuned text-to-image model</a:t>
            </a:r>
          </a:p>
        </p:txBody>
      </p:sp>
      <p:sp>
        <p:nvSpPr>
          <p:cNvPr id="7" name="Rectangle: Rounded Corners 6">
            <a:extLst>
              <a:ext uri="{FF2B5EF4-FFF2-40B4-BE49-F238E27FC236}">
                <a16:creationId xmlns:a16="http://schemas.microsoft.com/office/drawing/2014/main" id="{D3540A1B-30E7-6AE4-E867-29BB385BD9C7}"/>
              </a:ext>
            </a:extLst>
          </p:cNvPr>
          <p:cNvSpPr/>
          <p:nvPr/>
        </p:nvSpPr>
        <p:spPr>
          <a:xfrm>
            <a:off x="5729288" y="4147797"/>
            <a:ext cx="1533525" cy="11715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Constrained Generation</a:t>
            </a:r>
          </a:p>
        </p:txBody>
      </p:sp>
      <p:sp>
        <p:nvSpPr>
          <p:cNvPr id="8" name="Rectangle: Rounded Corners 7">
            <a:extLst>
              <a:ext uri="{FF2B5EF4-FFF2-40B4-BE49-F238E27FC236}">
                <a16:creationId xmlns:a16="http://schemas.microsoft.com/office/drawing/2014/main" id="{FAC5B834-0924-068F-4D48-9DA8FD242339}"/>
              </a:ext>
            </a:extLst>
          </p:cNvPr>
          <p:cNvSpPr/>
          <p:nvPr/>
        </p:nvSpPr>
        <p:spPr>
          <a:xfrm>
            <a:off x="257175" y="4148930"/>
            <a:ext cx="2457450" cy="1171575"/>
          </a:xfrm>
          <a:prstGeom prst="round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342900" indent="-342900">
              <a:buAutoNum type="arabicPeriod"/>
            </a:pPr>
            <a:r>
              <a:rPr lang="en-US" dirty="0"/>
              <a:t>Encoded </a:t>
            </a:r>
            <a:r>
              <a:rPr lang="en-US" dirty="0" err="1"/>
              <a:t>pcap</a:t>
            </a:r>
            <a:r>
              <a:rPr lang="en-US" dirty="0"/>
              <a:t>-to-image conversion</a:t>
            </a:r>
          </a:p>
          <a:p>
            <a:pPr marL="342900" indent="-342900">
              <a:buAutoNum type="arabicPeriod"/>
            </a:pPr>
            <a:r>
              <a:rPr lang="en-US" dirty="0"/>
              <a:t>Label-based prompt generation</a:t>
            </a:r>
          </a:p>
        </p:txBody>
      </p:sp>
      <p:sp>
        <p:nvSpPr>
          <p:cNvPr id="9" name="Rectangle: Rounded Corners 8">
            <a:extLst>
              <a:ext uri="{FF2B5EF4-FFF2-40B4-BE49-F238E27FC236}">
                <a16:creationId xmlns:a16="http://schemas.microsoft.com/office/drawing/2014/main" id="{690B17A2-4478-E45E-D7E7-E6B664324941}"/>
              </a:ext>
            </a:extLst>
          </p:cNvPr>
          <p:cNvSpPr/>
          <p:nvPr/>
        </p:nvSpPr>
        <p:spPr>
          <a:xfrm>
            <a:off x="10236994" y="4148931"/>
            <a:ext cx="1683545" cy="117157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Image-to-encoded </a:t>
            </a:r>
            <a:r>
              <a:rPr lang="en-US" dirty="0" err="1"/>
              <a:t>pcap</a:t>
            </a:r>
            <a:r>
              <a:rPr lang="en-US" dirty="0"/>
              <a:t> conversion</a:t>
            </a:r>
          </a:p>
        </p:txBody>
      </p:sp>
      <p:sp>
        <p:nvSpPr>
          <p:cNvPr id="11" name="Rectangle: Rounded Corners 10">
            <a:extLst>
              <a:ext uri="{FF2B5EF4-FFF2-40B4-BE49-F238E27FC236}">
                <a16:creationId xmlns:a16="http://schemas.microsoft.com/office/drawing/2014/main" id="{30203012-A6EF-39B7-64A2-9D0A0EA3BEFD}"/>
              </a:ext>
            </a:extLst>
          </p:cNvPr>
          <p:cNvSpPr/>
          <p:nvPr/>
        </p:nvSpPr>
        <p:spPr>
          <a:xfrm>
            <a:off x="7796213" y="4162425"/>
            <a:ext cx="1895475" cy="1171575"/>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dirty="0"/>
              <a:t>Image representation of encoded </a:t>
            </a:r>
            <a:r>
              <a:rPr lang="en-US" dirty="0" err="1"/>
              <a:t>pcap</a:t>
            </a:r>
            <a:endParaRPr lang="en-US" dirty="0"/>
          </a:p>
        </p:txBody>
      </p:sp>
      <p:sp>
        <p:nvSpPr>
          <p:cNvPr id="12" name="Content Placeholder 2">
            <a:extLst>
              <a:ext uri="{FF2B5EF4-FFF2-40B4-BE49-F238E27FC236}">
                <a16:creationId xmlns:a16="http://schemas.microsoft.com/office/drawing/2014/main" id="{B6978A30-CE7F-CABB-49B3-E2C3DC7BA6AD}"/>
              </a:ext>
            </a:extLst>
          </p:cNvPr>
          <p:cNvSpPr txBox="1">
            <a:spLocks/>
          </p:cNvSpPr>
          <p:nvPr/>
        </p:nvSpPr>
        <p:spPr>
          <a:xfrm>
            <a:off x="654846" y="3657143"/>
            <a:ext cx="1847849" cy="65042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Dataset Curation</a:t>
            </a:r>
          </a:p>
        </p:txBody>
      </p:sp>
      <p:cxnSp>
        <p:nvCxnSpPr>
          <p:cNvPr id="4" name="Straight Arrow Connector 3">
            <a:extLst>
              <a:ext uri="{FF2B5EF4-FFF2-40B4-BE49-F238E27FC236}">
                <a16:creationId xmlns:a16="http://schemas.microsoft.com/office/drawing/2014/main" id="{6920F5C9-1C96-17F2-8941-50BD277A95C7}"/>
              </a:ext>
            </a:extLst>
          </p:cNvPr>
          <p:cNvCxnSpPr/>
          <p:nvPr/>
        </p:nvCxnSpPr>
        <p:spPr>
          <a:xfrm flipV="1">
            <a:off x="2714625" y="4733586"/>
            <a:ext cx="757239" cy="11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6F94D218-F181-850E-5B27-7881668CCC8C}"/>
              </a:ext>
            </a:extLst>
          </p:cNvPr>
          <p:cNvCxnSpPr>
            <a:cxnSpLocks/>
          </p:cNvCxnSpPr>
          <p:nvPr/>
        </p:nvCxnSpPr>
        <p:spPr>
          <a:xfrm flipV="1">
            <a:off x="5005389" y="4733585"/>
            <a:ext cx="723899" cy="1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23A5C18F-00E8-2B68-762B-211412C33129}"/>
              </a:ext>
            </a:extLst>
          </p:cNvPr>
          <p:cNvCxnSpPr>
            <a:cxnSpLocks/>
            <a:endCxn id="11" idx="1"/>
          </p:cNvCxnSpPr>
          <p:nvPr/>
        </p:nvCxnSpPr>
        <p:spPr>
          <a:xfrm>
            <a:off x="7262813" y="4734715"/>
            <a:ext cx="533400" cy="1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D7C5B95-F707-BA71-134A-8BC7542DBB5B}"/>
              </a:ext>
            </a:extLst>
          </p:cNvPr>
          <p:cNvCxnSpPr>
            <a:cxnSpLocks/>
          </p:cNvCxnSpPr>
          <p:nvPr/>
        </p:nvCxnSpPr>
        <p:spPr>
          <a:xfrm>
            <a:off x="9703594" y="4743841"/>
            <a:ext cx="533400" cy="134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Slide Number Placeholder 18">
            <a:extLst>
              <a:ext uri="{FF2B5EF4-FFF2-40B4-BE49-F238E27FC236}">
                <a16:creationId xmlns:a16="http://schemas.microsoft.com/office/drawing/2014/main" id="{1BAD5E79-1B93-D213-405A-D2FE52E9CEE6}"/>
              </a:ext>
            </a:extLst>
          </p:cNvPr>
          <p:cNvSpPr>
            <a:spLocks noGrp="1"/>
          </p:cNvSpPr>
          <p:nvPr>
            <p:ph type="sldNum" sz="quarter" idx="12"/>
          </p:nvPr>
        </p:nvSpPr>
        <p:spPr/>
        <p:txBody>
          <a:bodyPr/>
          <a:lstStyle/>
          <a:p>
            <a:fld id="{9FBDA2CE-4C48-4268-B3B8-67BB8CBD5785}" type="slidenum">
              <a:rPr lang="en-US" smtClean="0"/>
              <a:t>19</a:t>
            </a:fld>
            <a:endParaRPr lang="en-US"/>
          </a:p>
        </p:txBody>
      </p:sp>
      <p:pic>
        <p:nvPicPr>
          <p:cNvPr id="17" name="Picture 16" descr="A diagram of a computer program&#10;&#10;Description automatically generated with medium confidence">
            <a:extLst>
              <a:ext uri="{FF2B5EF4-FFF2-40B4-BE49-F238E27FC236}">
                <a16:creationId xmlns:a16="http://schemas.microsoft.com/office/drawing/2014/main" id="{FB952FC5-8364-B8FD-003A-CBC36326B7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70294" y="5453130"/>
            <a:ext cx="2215515" cy="786033"/>
          </a:xfrm>
          <a:prstGeom prst="rect">
            <a:avLst/>
          </a:prstGeom>
        </p:spPr>
      </p:pic>
    </p:spTree>
    <p:extLst>
      <p:ext uri="{BB962C8B-B14F-4D97-AF65-F5344CB8AC3E}">
        <p14:creationId xmlns:p14="http://schemas.microsoft.com/office/powerpoint/2010/main" val="1858299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BF8F49C-DC42-5FD8-795A-9090816768E1}"/>
              </a:ext>
            </a:extLst>
          </p:cNvPr>
          <p:cNvSpPr/>
          <p:nvPr/>
        </p:nvSpPr>
        <p:spPr>
          <a:xfrm>
            <a:off x="3438001" y="3406361"/>
            <a:ext cx="2063691" cy="1535186"/>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marL="342900" indent="-342900">
              <a:buAutoNum type="arabicPeriod"/>
            </a:pPr>
            <a:r>
              <a:rPr lang="en-US" dirty="0"/>
              <a:t>NetFlow/IPFIX-style aggregated statistics</a:t>
            </a:r>
          </a:p>
          <a:p>
            <a:pPr marL="342900" indent="-342900">
              <a:buAutoNum type="arabicPeriod"/>
            </a:pPr>
            <a:r>
              <a:rPr lang="en-US" dirty="0"/>
              <a:t>Raw traffic traces (</a:t>
            </a:r>
            <a:r>
              <a:rPr lang="en-US" dirty="0" err="1"/>
              <a:t>pcaps</a:t>
            </a:r>
            <a:r>
              <a:rPr lang="en-US" dirty="0"/>
              <a:t>)</a:t>
            </a:r>
          </a:p>
        </p:txBody>
      </p:sp>
      <p:sp>
        <p:nvSpPr>
          <p:cNvPr id="8" name="Rectangle 7">
            <a:extLst>
              <a:ext uri="{FF2B5EF4-FFF2-40B4-BE49-F238E27FC236}">
                <a16:creationId xmlns:a16="http://schemas.microsoft.com/office/drawing/2014/main" id="{36AA29BE-3025-EB41-804D-4DF944E7DA9C}"/>
              </a:ext>
            </a:extLst>
          </p:cNvPr>
          <p:cNvSpPr/>
          <p:nvPr/>
        </p:nvSpPr>
        <p:spPr>
          <a:xfrm>
            <a:off x="6999040" y="2840891"/>
            <a:ext cx="2523688" cy="1113639"/>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Training ML models for:</a:t>
            </a:r>
          </a:p>
          <a:p>
            <a:pPr algn="ctr"/>
            <a:r>
              <a:rPr lang="en-US" dirty="0"/>
              <a:t>Anomaly Detection,</a:t>
            </a:r>
          </a:p>
          <a:p>
            <a:pPr algn="ctr"/>
            <a:r>
              <a:rPr lang="en-US" dirty="0"/>
              <a:t>Activity Recognition,</a:t>
            </a:r>
          </a:p>
          <a:p>
            <a:pPr algn="ctr"/>
            <a:r>
              <a:rPr lang="en-US" dirty="0"/>
              <a:t>....</a:t>
            </a:r>
          </a:p>
        </p:txBody>
      </p:sp>
      <p:sp>
        <p:nvSpPr>
          <p:cNvPr id="11" name="Rectangle 10">
            <a:extLst>
              <a:ext uri="{FF2B5EF4-FFF2-40B4-BE49-F238E27FC236}">
                <a16:creationId xmlns:a16="http://schemas.microsoft.com/office/drawing/2014/main" id="{BA76781D-63B8-0F22-5169-752D0C6682FF}"/>
              </a:ext>
            </a:extLst>
          </p:cNvPr>
          <p:cNvSpPr/>
          <p:nvPr/>
        </p:nvSpPr>
        <p:spPr>
          <a:xfrm>
            <a:off x="6999040" y="4067083"/>
            <a:ext cx="2523688" cy="667624"/>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dirty="0"/>
              <a:t>Hardware/Software testing</a:t>
            </a:r>
          </a:p>
        </p:txBody>
      </p:sp>
      <p:sp>
        <p:nvSpPr>
          <p:cNvPr id="13" name="Rectangle 12">
            <a:extLst>
              <a:ext uri="{FF2B5EF4-FFF2-40B4-BE49-F238E27FC236}">
                <a16:creationId xmlns:a16="http://schemas.microsoft.com/office/drawing/2014/main" id="{81485F17-65F3-694E-965A-669341988D4E}"/>
              </a:ext>
            </a:extLst>
          </p:cNvPr>
          <p:cNvSpPr/>
          <p:nvPr/>
        </p:nvSpPr>
        <p:spPr>
          <a:xfrm>
            <a:off x="6999040" y="4847260"/>
            <a:ext cx="2523688" cy="667624"/>
          </a:xfrm>
          <a:prstGeom prst="rect">
            <a:avLst/>
          </a:prstGeom>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r>
              <a:rPr lang="en-US"/>
              <a:t>And more…</a:t>
            </a:r>
            <a:endParaRPr lang="en-US" dirty="0"/>
          </a:p>
        </p:txBody>
      </p:sp>
      <p:cxnSp>
        <p:nvCxnSpPr>
          <p:cNvPr id="14" name="Connector: Elbow 13">
            <a:extLst>
              <a:ext uri="{FF2B5EF4-FFF2-40B4-BE49-F238E27FC236}">
                <a16:creationId xmlns:a16="http://schemas.microsoft.com/office/drawing/2014/main" id="{DC2AD659-883A-D1C2-9809-9B8FAB5F6F7A}"/>
              </a:ext>
            </a:extLst>
          </p:cNvPr>
          <p:cNvCxnSpPr>
            <a:stCxn id="3" idx="3"/>
            <a:endCxn id="13" idx="1"/>
          </p:cNvCxnSpPr>
          <p:nvPr/>
        </p:nvCxnSpPr>
        <p:spPr>
          <a:xfrm>
            <a:off x="5501692" y="4173954"/>
            <a:ext cx="1497348" cy="1007118"/>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Connector: Elbow 14">
            <a:extLst>
              <a:ext uri="{FF2B5EF4-FFF2-40B4-BE49-F238E27FC236}">
                <a16:creationId xmlns:a16="http://schemas.microsoft.com/office/drawing/2014/main" id="{C7BD3CEA-557B-915C-14A2-691F22FBE24C}"/>
              </a:ext>
            </a:extLst>
          </p:cNvPr>
          <p:cNvCxnSpPr>
            <a:cxnSpLocks/>
            <a:stCxn id="3" idx="3"/>
            <a:endCxn id="11" idx="1"/>
          </p:cNvCxnSpPr>
          <p:nvPr/>
        </p:nvCxnSpPr>
        <p:spPr>
          <a:xfrm>
            <a:off x="5501692" y="4173954"/>
            <a:ext cx="1497348" cy="22694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nector: Elbow 15">
            <a:extLst>
              <a:ext uri="{FF2B5EF4-FFF2-40B4-BE49-F238E27FC236}">
                <a16:creationId xmlns:a16="http://schemas.microsoft.com/office/drawing/2014/main" id="{AB9AF4AC-4A76-B0D8-EB2B-10F0C0EC1DE2}"/>
              </a:ext>
            </a:extLst>
          </p:cNvPr>
          <p:cNvCxnSpPr>
            <a:cxnSpLocks/>
            <a:stCxn id="3" idx="3"/>
            <a:endCxn id="8" idx="1"/>
          </p:cNvCxnSpPr>
          <p:nvPr/>
        </p:nvCxnSpPr>
        <p:spPr>
          <a:xfrm flipV="1">
            <a:off x="5501692" y="3397711"/>
            <a:ext cx="1497348" cy="776243"/>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1618272A-FA7F-CDFC-FAF4-7F593B76AA16}"/>
              </a:ext>
            </a:extLst>
          </p:cNvPr>
          <p:cNvSpPr/>
          <p:nvPr/>
        </p:nvSpPr>
        <p:spPr>
          <a:xfrm>
            <a:off x="2438400" y="3406361"/>
            <a:ext cx="999601" cy="1535186"/>
          </a:xfrm>
          <a:prstGeom prst="rect">
            <a:avLst/>
          </a:prstGeom>
          <a:solidFill>
            <a:schemeClr val="accent3">
              <a:lumMod val="75000"/>
            </a:schemeClr>
          </a:solidFill>
        </p:spPr>
        <p:style>
          <a:lnRef idx="2">
            <a:schemeClr val="accent3">
              <a:shade val="15000"/>
            </a:schemeClr>
          </a:lnRef>
          <a:fillRef idx="1">
            <a:schemeClr val="accent3"/>
          </a:fillRef>
          <a:effectRef idx="0">
            <a:schemeClr val="accent3"/>
          </a:effectRef>
          <a:fontRef idx="minor">
            <a:schemeClr val="lt1"/>
          </a:fontRef>
        </p:style>
        <p:txBody>
          <a:bodyPr rtlCol="0" anchor="ctr"/>
          <a:lstStyle/>
          <a:p>
            <a:r>
              <a:rPr lang="en-US" dirty="0"/>
              <a:t>Network Trace Dataset</a:t>
            </a:r>
          </a:p>
        </p:txBody>
      </p:sp>
      <p:sp>
        <p:nvSpPr>
          <p:cNvPr id="26" name="Title 1">
            <a:extLst>
              <a:ext uri="{FF2B5EF4-FFF2-40B4-BE49-F238E27FC236}">
                <a16:creationId xmlns:a16="http://schemas.microsoft.com/office/drawing/2014/main" id="{D97BDC2B-16B3-E47C-DEDA-09EB5C4F43DC}"/>
              </a:ext>
            </a:extLst>
          </p:cNvPr>
          <p:cNvSpPr txBox="1">
            <a:spLocks/>
          </p:cNvSpPr>
          <p:nvPr/>
        </p:nvSpPr>
        <p:spPr>
          <a:xfrm>
            <a:off x="790051" y="26987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Network Trace Datasets</a:t>
            </a:r>
          </a:p>
        </p:txBody>
      </p:sp>
      <p:sp>
        <p:nvSpPr>
          <p:cNvPr id="2" name="TextBox 1">
            <a:extLst>
              <a:ext uri="{FF2B5EF4-FFF2-40B4-BE49-F238E27FC236}">
                <a16:creationId xmlns:a16="http://schemas.microsoft.com/office/drawing/2014/main" id="{924D7C0E-34B2-0B1C-2D5F-0FBAC5A8EC5F}"/>
              </a:ext>
            </a:extLst>
          </p:cNvPr>
          <p:cNvSpPr txBox="1"/>
          <p:nvPr/>
        </p:nvSpPr>
        <p:spPr>
          <a:xfrm>
            <a:off x="2621488" y="2982170"/>
            <a:ext cx="2571473" cy="369332"/>
          </a:xfrm>
          <a:prstGeom prst="rect">
            <a:avLst/>
          </a:prstGeom>
          <a:noFill/>
        </p:spPr>
        <p:txBody>
          <a:bodyPr wrap="none" rtlCol="0">
            <a:spAutoFit/>
          </a:bodyPr>
          <a:lstStyle/>
          <a:p>
            <a:r>
              <a:rPr lang="en-US" dirty="0"/>
              <a:t>What are these datasets?</a:t>
            </a:r>
          </a:p>
        </p:txBody>
      </p:sp>
      <p:sp>
        <p:nvSpPr>
          <p:cNvPr id="4" name="TextBox 3">
            <a:extLst>
              <a:ext uri="{FF2B5EF4-FFF2-40B4-BE49-F238E27FC236}">
                <a16:creationId xmlns:a16="http://schemas.microsoft.com/office/drawing/2014/main" id="{838EEC29-F489-0E78-4DFB-EF7F497ED301}"/>
              </a:ext>
            </a:extLst>
          </p:cNvPr>
          <p:cNvSpPr txBox="1"/>
          <p:nvPr/>
        </p:nvSpPr>
        <p:spPr>
          <a:xfrm>
            <a:off x="7048019" y="2359006"/>
            <a:ext cx="2425729" cy="369332"/>
          </a:xfrm>
          <a:prstGeom prst="rect">
            <a:avLst/>
          </a:prstGeom>
          <a:noFill/>
        </p:spPr>
        <p:txBody>
          <a:bodyPr wrap="none" rtlCol="0">
            <a:spAutoFit/>
          </a:bodyPr>
          <a:lstStyle/>
          <a:p>
            <a:r>
              <a:rPr lang="en-US" dirty="0"/>
              <a:t>Why do we need them?</a:t>
            </a:r>
          </a:p>
        </p:txBody>
      </p:sp>
      <p:sp>
        <p:nvSpPr>
          <p:cNvPr id="7" name="Slide Number Placeholder 6">
            <a:extLst>
              <a:ext uri="{FF2B5EF4-FFF2-40B4-BE49-F238E27FC236}">
                <a16:creationId xmlns:a16="http://schemas.microsoft.com/office/drawing/2014/main" id="{FEC8CAF2-EDAD-E903-D51B-D6A560A201F7}"/>
              </a:ext>
            </a:extLst>
          </p:cNvPr>
          <p:cNvSpPr>
            <a:spLocks noGrp="1"/>
          </p:cNvSpPr>
          <p:nvPr>
            <p:ph type="sldNum" sz="quarter" idx="12"/>
          </p:nvPr>
        </p:nvSpPr>
        <p:spPr/>
        <p:txBody>
          <a:bodyPr/>
          <a:lstStyle/>
          <a:p>
            <a:fld id="{9FBDA2CE-4C48-4268-B3B8-67BB8CBD5785}" type="slidenum">
              <a:rPr lang="en-US" smtClean="0"/>
              <a:t>2</a:t>
            </a:fld>
            <a:endParaRPr lang="en-US"/>
          </a:p>
        </p:txBody>
      </p:sp>
    </p:spTree>
    <p:extLst>
      <p:ext uri="{BB962C8B-B14F-4D97-AF65-F5344CB8AC3E}">
        <p14:creationId xmlns:p14="http://schemas.microsoft.com/office/powerpoint/2010/main" val="32543030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P spid="11" grpId="0" animBg="1"/>
      <p:bldP spid="13" grpId="0" animBg="1"/>
      <p:bldP spid="17" grpId="0" animBg="1"/>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How do these improvements benefit downstream tasks?</a:t>
            </a:r>
          </a:p>
          <a:p>
            <a:pPr marL="0" indent="0">
              <a:buNone/>
            </a:pPr>
            <a:r>
              <a:rPr lang="en-US" dirty="0"/>
              <a:t>We fine-tune the diffusion model using a real dataset (10 applications/3 services)and use it to generate synthetic traffic data.</a:t>
            </a:r>
          </a:p>
        </p:txBody>
      </p:sp>
      <p:sp>
        <p:nvSpPr>
          <p:cNvPr id="6" name="Slide Number Placeholder 5">
            <a:extLst>
              <a:ext uri="{FF2B5EF4-FFF2-40B4-BE49-F238E27FC236}">
                <a16:creationId xmlns:a16="http://schemas.microsoft.com/office/drawing/2014/main" id="{13FDCA90-31A1-E026-1C18-6E41063E1B5F}"/>
              </a:ext>
            </a:extLst>
          </p:cNvPr>
          <p:cNvSpPr>
            <a:spLocks noGrp="1"/>
          </p:cNvSpPr>
          <p:nvPr>
            <p:ph type="sldNum" sz="quarter" idx="12"/>
          </p:nvPr>
        </p:nvSpPr>
        <p:spPr/>
        <p:txBody>
          <a:bodyPr/>
          <a:lstStyle/>
          <a:p>
            <a:fld id="{9FBDA2CE-4C48-4268-B3B8-67BB8CBD5785}" type="slidenum">
              <a:rPr lang="en-US" smtClean="0"/>
              <a:t>20</a:t>
            </a:fld>
            <a:endParaRPr lang="en-US"/>
          </a:p>
        </p:txBody>
      </p:sp>
      <p:graphicFrame>
        <p:nvGraphicFramePr>
          <p:cNvPr id="7" name="Table 6">
            <a:extLst>
              <a:ext uri="{FF2B5EF4-FFF2-40B4-BE49-F238E27FC236}">
                <a16:creationId xmlns:a16="http://schemas.microsoft.com/office/drawing/2014/main" id="{CD685DE8-AF23-3305-0692-B581468CE469}"/>
              </a:ext>
            </a:extLst>
          </p:cNvPr>
          <p:cNvGraphicFramePr>
            <a:graphicFrameLocks noGrp="1"/>
          </p:cNvGraphicFramePr>
          <p:nvPr>
            <p:extLst>
              <p:ext uri="{D42A27DB-BD31-4B8C-83A1-F6EECF244321}">
                <p14:modId xmlns:p14="http://schemas.microsoft.com/office/powerpoint/2010/main" val="4243334434"/>
              </p:ext>
            </p:extLst>
          </p:nvPr>
        </p:nvGraphicFramePr>
        <p:xfrm>
          <a:off x="2032000" y="5761197"/>
          <a:ext cx="8127999" cy="1010920"/>
        </p:xfrm>
        <a:graphic>
          <a:graphicData uri="http://schemas.openxmlformats.org/drawingml/2006/table">
            <a:tbl>
              <a:tblPr firstRow="1" bandRow="1">
                <a:tableStyleId>{5C22544A-7EE6-4342-B048-85BDC9FD1C3A}</a:tableStyleId>
              </a:tblPr>
              <a:tblGrid>
                <a:gridCol w="2997200">
                  <a:extLst>
                    <a:ext uri="{9D8B030D-6E8A-4147-A177-3AD203B41FA5}">
                      <a16:colId xmlns:a16="http://schemas.microsoft.com/office/drawing/2014/main" val="4014737961"/>
                    </a:ext>
                  </a:extLst>
                </a:gridCol>
                <a:gridCol w="2421466">
                  <a:extLst>
                    <a:ext uri="{9D8B030D-6E8A-4147-A177-3AD203B41FA5}">
                      <a16:colId xmlns:a16="http://schemas.microsoft.com/office/drawing/2014/main" val="1478807784"/>
                    </a:ext>
                  </a:extLst>
                </a:gridCol>
                <a:gridCol w="2709333">
                  <a:extLst>
                    <a:ext uri="{9D8B030D-6E8A-4147-A177-3AD203B41FA5}">
                      <a16:colId xmlns:a16="http://schemas.microsoft.com/office/drawing/2014/main" val="2703532286"/>
                    </a:ext>
                  </a:extLst>
                </a:gridCol>
              </a:tblGrid>
              <a:tr h="370840">
                <a:tc>
                  <a:txBody>
                    <a:bodyPr/>
                    <a:lstStyle/>
                    <a:p>
                      <a:r>
                        <a:rPr lang="en-US" dirty="0"/>
                        <a:t>Training Dataset</a:t>
                      </a:r>
                    </a:p>
                  </a:txBody>
                  <a:tcPr/>
                </a:tc>
                <a:tc>
                  <a:txBody>
                    <a:bodyPr/>
                    <a:lstStyle/>
                    <a:p>
                      <a:r>
                        <a:rPr lang="en-US" dirty="0"/>
                        <a:t>Generation Method 1</a:t>
                      </a:r>
                    </a:p>
                  </a:txBody>
                  <a:tcPr/>
                </a:tc>
                <a:tc>
                  <a:txBody>
                    <a:bodyPr/>
                    <a:lstStyle/>
                    <a:p>
                      <a:r>
                        <a:rPr lang="en-US" dirty="0"/>
                        <a:t>Generation Method 2</a:t>
                      </a:r>
                    </a:p>
                  </a:txBody>
                  <a:tcPr/>
                </a:tc>
                <a:extLst>
                  <a:ext uri="{0D108BD9-81ED-4DB2-BD59-A6C34878D82A}">
                    <a16:rowId xmlns:a16="http://schemas.microsoft.com/office/drawing/2014/main" val="1697823061"/>
                  </a:ext>
                </a:extLst>
              </a:tr>
              <a:tr h="370840">
                <a:tc>
                  <a:txBody>
                    <a:bodyPr/>
                    <a:lstStyle/>
                    <a:p>
                      <a:r>
                        <a:rPr lang="en-US" dirty="0"/>
                        <a:t>Real network traces from 11 applications / 3 service types</a:t>
                      </a:r>
                    </a:p>
                  </a:txBody>
                  <a:tcPr/>
                </a:tc>
                <a:tc>
                  <a:txBody>
                    <a:bodyPr/>
                    <a:lstStyle/>
                    <a:p>
                      <a:r>
                        <a:rPr lang="en-US" dirty="0"/>
                        <a:t>Our text-to-traffic framework</a:t>
                      </a:r>
                    </a:p>
                  </a:txBody>
                  <a:tcPr/>
                </a:tc>
                <a:tc>
                  <a:txBody>
                    <a:bodyPr/>
                    <a:lstStyle/>
                    <a:p>
                      <a:r>
                        <a:rPr lang="en-US" dirty="0"/>
                        <a:t>Time-series based GAN (NetShare)</a:t>
                      </a:r>
                    </a:p>
                  </a:txBody>
                  <a:tcPr/>
                </a:tc>
                <a:extLst>
                  <a:ext uri="{0D108BD9-81ED-4DB2-BD59-A6C34878D82A}">
                    <a16:rowId xmlns:a16="http://schemas.microsoft.com/office/drawing/2014/main" val="461291517"/>
                  </a:ext>
                </a:extLst>
              </a:tr>
            </a:tbl>
          </a:graphicData>
        </a:graphic>
      </p:graphicFrame>
      <p:pic>
        <p:nvPicPr>
          <p:cNvPr id="5" name="Picture 4" descr="A table with numbers and symbols&#10;&#10;Description automatically generated">
            <a:extLst>
              <a:ext uri="{FF2B5EF4-FFF2-40B4-BE49-F238E27FC236}">
                <a16:creationId xmlns:a16="http://schemas.microsoft.com/office/drawing/2014/main" id="{F10CDD0F-DCF8-07FF-3CC7-0F2B2C093078}"/>
              </a:ext>
            </a:extLst>
          </p:cNvPr>
          <p:cNvPicPr>
            <a:picLocks noChangeAspect="1"/>
          </p:cNvPicPr>
          <p:nvPr/>
        </p:nvPicPr>
        <p:blipFill rotWithShape="1">
          <a:blip r:embed="rId3">
            <a:extLst>
              <a:ext uri="{28A0092B-C50C-407E-A947-70E740481C1C}">
                <a14:useLocalDpi xmlns:a14="http://schemas.microsoft.com/office/drawing/2010/main" val="0"/>
              </a:ext>
            </a:extLst>
          </a:blip>
          <a:srcRect l="1441" t="1363" r="-206" b="1427"/>
          <a:stretch/>
        </p:blipFill>
        <p:spPr>
          <a:xfrm>
            <a:off x="3050921" y="3232546"/>
            <a:ext cx="6090156" cy="2419510"/>
          </a:xfrm>
          <a:prstGeom prst="rect">
            <a:avLst/>
          </a:prstGeom>
        </p:spPr>
      </p:pic>
    </p:spTree>
    <p:extLst>
      <p:ext uri="{BB962C8B-B14F-4D97-AF65-F5344CB8AC3E}">
        <p14:creationId xmlns:p14="http://schemas.microsoft.com/office/powerpoint/2010/main" val="37999609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Analysis Evaluation (statistical similarity):</a:t>
            </a:r>
          </a:p>
        </p:txBody>
      </p:sp>
      <p:sp>
        <p:nvSpPr>
          <p:cNvPr id="7" name="Slide Number Placeholder 6">
            <a:extLst>
              <a:ext uri="{FF2B5EF4-FFF2-40B4-BE49-F238E27FC236}">
                <a16:creationId xmlns:a16="http://schemas.microsoft.com/office/drawing/2014/main" id="{038B0574-B188-9629-E382-DE23E33E708D}"/>
              </a:ext>
            </a:extLst>
          </p:cNvPr>
          <p:cNvSpPr>
            <a:spLocks noGrp="1"/>
          </p:cNvSpPr>
          <p:nvPr>
            <p:ph type="sldNum" sz="quarter" idx="12"/>
          </p:nvPr>
        </p:nvSpPr>
        <p:spPr/>
        <p:txBody>
          <a:bodyPr/>
          <a:lstStyle/>
          <a:p>
            <a:fld id="{9FBDA2CE-4C48-4268-B3B8-67BB8CBD5785}" type="slidenum">
              <a:rPr lang="en-US" smtClean="0"/>
              <a:t>21</a:t>
            </a:fld>
            <a:endParaRPr lang="en-US"/>
          </a:p>
        </p:txBody>
      </p:sp>
      <p:sp>
        <p:nvSpPr>
          <p:cNvPr id="5" name="Oval 4">
            <a:extLst>
              <a:ext uri="{FF2B5EF4-FFF2-40B4-BE49-F238E27FC236}">
                <a16:creationId xmlns:a16="http://schemas.microsoft.com/office/drawing/2014/main" id="{E63C0059-0F8E-4864-A925-4A47C10A1FCD}"/>
              </a:ext>
            </a:extLst>
          </p:cNvPr>
          <p:cNvSpPr/>
          <p:nvPr/>
        </p:nvSpPr>
        <p:spPr>
          <a:xfrm>
            <a:off x="7237975" y="2602272"/>
            <a:ext cx="1582057" cy="144530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00" dirty="0"/>
              <a:t>&gt; 70 % </a:t>
            </a:r>
          </a:p>
        </p:txBody>
      </p:sp>
      <p:sp>
        <p:nvSpPr>
          <p:cNvPr id="4" name="TextBox 3">
            <a:extLst>
              <a:ext uri="{FF2B5EF4-FFF2-40B4-BE49-F238E27FC236}">
                <a16:creationId xmlns:a16="http://schemas.microsoft.com/office/drawing/2014/main" id="{D938BDB8-C2E4-C34A-58DA-327C10CFC7A7}"/>
              </a:ext>
            </a:extLst>
          </p:cNvPr>
          <p:cNvSpPr txBox="1"/>
          <p:nvPr/>
        </p:nvSpPr>
        <p:spPr>
          <a:xfrm>
            <a:off x="6948506" y="3960927"/>
            <a:ext cx="2743200" cy="707886"/>
          </a:xfrm>
          <a:prstGeom prst="rect">
            <a:avLst/>
          </a:prstGeom>
          <a:noFill/>
        </p:spPr>
        <p:txBody>
          <a:bodyPr wrap="square" rtlCol="0">
            <a:spAutoFit/>
          </a:bodyPr>
          <a:lstStyle/>
          <a:p>
            <a:r>
              <a:rPr lang="en-US" sz="2000" dirty="0"/>
              <a:t>Average Statistical Improvement (all fields)</a:t>
            </a:r>
          </a:p>
        </p:txBody>
      </p:sp>
      <p:sp>
        <p:nvSpPr>
          <p:cNvPr id="8" name="Oval 7">
            <a:extLst>
              <a:ext uri="{FF2B5EF4-FFF2-40B4-BE49-F238E27FC236}">
                <a16:creationId xmlns:a16="http://schemas.microsoft.com/office/drawing/2014/main" id="{A02D8E10-D3BC-9F10-90CA-2D3C7BB14EE5}"/>
              </a:ext>
            </a:extLst>
          </p:cNvPr>
          <p:cNvSpPr/>
          <p:nvPr/>
        </p:nvSpPr>
        <p:spPr>
          <a:xfrm>
            <a:off x="2789763" y="2602272"/>
            <a:ext cx="1582057" cy="144530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00" dirty="0"/>
              <a:t>&gt; 30 % </a:t>
            </a:r>
          </a:p>
        </p:txBody>
      </p:sp>
      <p:sp>
        <p:nvSpPr>
          <p:cNvPr id="9" name="TextBox 8">
            <a:extLst>
              <a:ext uri="{FF2B5EF4-FFF2-40B4-BE49-F238E27FC236}">
                <a16:creationId xmlns:a16="http://schemas.microsoft.com/office/drawing/2014/main" id="{68D53D80-5972-FD26-5ACF-2C595F0DD72C}"/>
              </a:ext>
            </a:extLst>
          </p:cNvPr>
          <p:cNvSpPr txBox="1"/>
          <p:nvPr/>
        </p:nvSpPr>
        <p:spPr>
          <a:xfrm>
            <a:off x="2500294" y="3960927"/>
            <a:ext cx="3374772" cy="707886"/>
          </a:xfrm>
          <a:prstGeom prst="rect">
            <a:avLst/>
          </a:prstGeom>
          <a:noFill/>
        </p:spPr>
        <p:txBody>
          <a:bodyPr wrap="square" rtlCol="0">
            <a:spAutoFit/>
          </a:bodyPr>
          <a:lstStyle/>
          <a:p>
            <a:r>
              <a:rPr lang="en-US" sz="2000" dirty="0"/>
              <a:t>Average Statistical Improvement (common fields)</a:t>
            </a:r>
          </a:p>
        </p:txBody>
      </p:sp>
    </p:spTree>
    <p:extLst>
      <p:ext uri="{BB962C8B-B14F-4D97-AF65-F5344CB8AC3E}">
        <p14:creationId xmlns:p14="http://schemas.microsoft.com/office/powerpoint/2010/main" val="2249227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Analysis Evaluation (traffic classification accuracy):</a:t>
            </a:r>
          </a:p>
        </p:txBody>
      </p:sp>
      <p:sp>
        <p:nvSpPr>
          <p:cNvPr id="7" name="Slide Number Placeholder 6">
            <a:extLst>
              <a:ext uri="{FF2B5EF4-FFF2-40B4-BE49-F238E27FC236}">
                <a16:creationId xmlns:a16="http://schemas.microsoft.com/office/drawing/2014/main" id="{038B0574-B188-9629-E382-DE23E33E708D}"/>
              </a:ext>
            </a:extLst>
          </p:cNvPr>
          <p:cNvSpPr>
            <a:spLocks noGrp="1"/>
          </p:cNvSpPr>
          <p:nvPr>
            <p:ph type="sldNum" sz="quarter" idx="12"/>
          </p:nvPr>
        </p:nvSpPr>
        <p:spPr/>
        <p:txBody>
          <a:bodyPr/>
          <a:lstStyle/>
          <a:p>
            <a:fld id="{9FBDA2CE-4C48-4268-B3B8-67BB8CBD5785}" type="slidenum">
              <a:rPr lang="en-US" smtClean="0"/>
              <a:t>22</a:t>
            </a:fld>
            <a:endParaRPr lang="en-US"/>
          </a:p>
        </p:txBody>
      </p:sp>
      <p:sp>
        <p:nvSpPr>
          <p:cNvPr id="5" name="Oval 4">
            <a:extLst>
              <a:ext uri="{FF2B5EF4-FFF2-40B4-BE49-F238E27FC236}">
                <a16:creationId xmlns:a16="http://schemas.microsoft.com/office/drawing/2014/main" id="{E63C0059-0F8E-4864-A925-4A47C10A1FCD}"/>
              </a:ext>
            </a:extLst>
          </p:cNvPr>
          <p:cNvSpPr/>
          <p:nvPr/>
        </p:nvSpPr>
        <p:spPr>
          <a:xfrm>
            <a:off x="5304971" y="3131676"/>
            <a:ext cx="1582057" cy="1445306"/>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700" dirty="0"/>
              <a:t>&gt; 65 % </a:t>
            </a:r>
          </a:p>
        </p:txBody>
      </p:sp>
      <p:sp>
        <p:nvSpPr>
          <p:cNvPr id="4" name="TextBox 3">
            <a:extLst>
              <a:ext uri="{FF2B5EF4-FFF2-40B4-BE49-F238E27FC236}">
                <a16:creationId xmlns:a16="http://schemas.microsoft.com/office/drawing/2014/main" id="{D938BDB8-C2E4-C34A-58DA-327C10CFC7A7}"/>
              </a:ext>
            </a:extLst>
          </p:cNvPr>
          <p:cNvSpPr txBox="1"/>
          <p:nvPr/>
        </p:nvSpPr>
        <p:spPr>
          <a:xfrm>
            <a:off x="5015502" y="4490331"/>
            <a:ext cx="2743200" cy="707886"/>
          </a:xfrm>
          <a:prstGeom prst="rect">
            <a:avLst/>
          </a:prstGeom>
          <a:noFill/>
        </p:spPr>
        <p:txBody>
          <a:bodyPr wrap="square" rtlCol="0">
            <a:spAutoFit/>
          </a:bodyPr>
          <a:lstStyle/>
          <a:p>
            <a:r>
              <a:rPr lang="en-US" sz="2000" dirty="0"/>
              <a:t>(a) Train on Synthetic; Test on Real</a:t>
            </a:r>
          </a:p>
        </p:txBody>
      </p:sp>
    </p:spTree>
    <p:extLst>
      <p:ext uri="{BB962C8B-B14F-4D97-AF65-F5344CB8AC3E}">
        <p14:creationId xmlns:p14="http://schemas.microsoft.com/office/powerpoint/2010/main" val="1432594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Analysis Evaluation (traffic classification accuracy):</a:t>
            </a:r>
          </a:p>
        </p:txBody>
      </p:sp>
      <p:sp>
        <p:nvSpPr>
          <p:cNvPr id="7" name="Slide Number Placeholder 6">
            <a:extLst>
              <a:ext uri="{FF2B5EF4-FFF2-40B4-BE49-F238E27FC236}">
                <a16:creationId xmlns:a16="http://schemas.microsoft.com/office/drawing/2014/main" id="{038B0574-B188-9629-E382-DE23E33E708D}"/>
              </a:ext>
            </a:extLst>
          </p:cNvPr>
          <p:cNvSpPr>
            <a:spLocks noGrp="1"/>
          </p:cNvSpPr>
          <p:nvPr>
            <p:ph type="sldNum" sz="quarter" idx="12"/>
          </p:nvPr>
        </p:nvSpPr>
        <p:spPr/>
        <p:txBody>
          <a:bodyPr/>
          <a:lstStyle/>
          <a:p>
            <a:fld id="{9FBDA2CE-4C48-4268-B3B8-67BB8CBD5785}" type="slidenum">
              <a:rPr lang="en-US" smtClean="0"/>
              <a:t>23</a:t>
            </a:fld>
            <a:endParaRPr lang="en-US"/>
          </a:p>
        </p:txBody>
      </p:sp>
      <p:pic>
        <p:nvPicPr>
          <p:cNvPr id="14" name="Picture 13" descr="A graph of different models&#10;&#10;Description automatically generated">
            <a:extLst>
              <a:ext uri="{FF2B5EF4-FFF2-40B4-BE49-F238E27FC236}">
                <a16:creationId xmlns:a16="http://schemas.microsoft.com/office/drawing/2014/main" id="{02CA2274-6498-3745-DF7B-BC1F8A8B41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123" y="2429436"/>
            <a:ext cx="11595753" cy="3747527"/>
          </a:xfrm>
          <a:prstGeom prst="rect">
            <a:avLst/>
          </a:prstGeom>
        </p:spPr>
      </p:pic>
    </p:spTree>
    <p:extLst>
      <p:ext uri="{BB962C8B-B14F-4D97-AF65-F5344CB8AC3E}">
        <p14:creationId xmlns:p14="http://schemas.microsoft.com/office/powerpoint/2010/main" val="9027304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Analysis Evaluation (traffic classification accuracy – class balancing):</a:t>
            </a:r>
          </a:p>
        </p:txBody>
      </p:sp>
      <p:sp>
        <p:nvSpPr>
          <p:cNvPr id="7" name="Slide Number Placeholder 6">
            <a:extLst>
              <a:ext uri="{FF2B5EF4-FFF2-40B4-BE49-F238E27FC236}">
                <a16:creationId xmlns:a16="http://schemas.microsoft.com/office/drawing/2014/main" id="{038B0574-B188-9629-E382-DE23E33E708D}"/>
              </a:ext>
            </a:extLst>
          </p:cNvPr>
          <p:cNvSpPr>
            <a:spLocks noGrp="1"/>
          </p:cNvSpPr>
          <p:nvPr>
            <p:ph type="sldNum" sz="quarter" idx="12"/>
          </p:nvPr>
        </p:nvSpPr>
        <p:spPr/>
        <p:txBody>
          <a:bodyPr/>
          <a:lstStyle/>
          <a:p>
            <a:fld id="{9FBDA2CE-4C48-4268-B3B8-67BB8CBD5785}" type="slidenum">
              <a:rPr lang="en-US" smtClean="0"/>
              <a:t>24</a:t>
            </a:fld>
            <a:endParaRPr lang="en-US"/>
          </a:p>
        </p:txBody>
      </p:sp>
      <p:pic>
        <p:nvPicPr>
          <p:cNvPr id="5" name="Picture 4" descr="A table with numbers and text&#10;&#10;Description automatically generated">
            <a:extLst>
              <a:ext uri="{FF2B5EF4-FFF2-40B4-BE49-F238E27FC236}">
                <a16:creationId xmlns:a16="http://schemas.microsoft.com/office/drawing/2014/main" id="{754F08FE-A1E1-7CBA-C5DE-9AB0D1DF9FB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2456349"/>
            <a:ext cx="7772400" cy="1078159"/>
          </a:xfrm>
          <a:prstGeom prst="rect">
            <a:avLst/>
          </a:prstGeom>
        </p:spPr>
      </p:pic>
      <p:pic>
        <p:nvPicPr>
          <p:cNvPr id="8" name="Picture 7" descr="A table with numbers and symbols&#10;&#10;Description automatically generated">
            <a:extLst>
              <a:ext uri="{FF2B5EF4-FFF2-40B4-BE49-F238E27FC236}">
                <a16:creationId xmlns:a16="http://schemas.microsoft.com/office/drawing/2014/main" id="{89970A57-07AA-9947-C749-80870ECFC06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9800" y="3715506"/>
            <a:ext cx="7772400" cy="3092181"/>
          </a:xfrm>
          <a:prstGeom prst="rect">
            <a:avLst/>
          </a:prstGeom>
        </p:spPr>
      </p:pic>
      <p:sp>
        <p:nvSpPr>
          <p:cNvPr id="9" name="Rectangle 8">
            <a:extLst>
              <a:ext uri="{FF2B5EF4-FFF2-40B4-BE49-F238E27FC236}">
                <a16:creationId xmlns:a16="http://schemas.microsoft.com/office/drawing/2014/main" id="{19BC0FCC-49F2-7151-2834-FC0AF3E0D9CB}"/>
              </a:ext>
            </a:extLst>
          </p:cNvPr>
          <p:cNvSpPr/>
          <p:nvPr/>
        </p:nvSpPr>
        <p:spPr>
          <a:xfrm>
            <a:off x="4365172" y="4287694"/>
            <a:ext cx="5617028" cy="141206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Tree>
    <p:extLst>
      <p:ext uri="{BB962C8B-B14F-4D97-AF65-F5344CB8AC3E}">
        <p14:creationId xmlns:p14="http://schemas.microsoft.com/office/powerpoint/2010/main" val="2481687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Analysis Evaluation (non-ML tasks):</a:t>
            </a:r>
          </a:p>
          <a:p>
            <a:r>
              <a:rPr lang="en-US" dirty="0"/>
              <a:t>Compatibility with </a:t>
            </a:r>
            <a:r>
              <a:rPr lang="en-US" dirty="0" err="1"/>
              <a:t>WireShark</a:t>
            </a:r>
            <a:r>
              <a:rPr lang="en-US" dirty="0"/>
              <a:t> and </a:t>
            </a:r>
            <a:r>
              <a:rPr lang="en-US" dirty="0" err="1"/>
              <a:t>TCPReplay</a:t>
            </a:r>
            <a:endParaRPr lang="en-US" dirty="0"/>
          </a:p>
        </p:txBody>
      </p:sp>
      <p:sp>
        <p:nvSpPr>
          <p:cNvPr id="7" name="Slide Number Placeholder 6">
            <a:extLst>
              <a:ext uri="{FF2B5EF4-FFF2-40B4-BE49-F238E27FC236}">
                <a16:creationId xmlns:a16="http://schemas.microsoft.com/office/drawing/2014/main" id="{038B0574-B188-9629-E382-DE23E33E708D}"/>
              </a:ext>
            </a:extLst>
          </p:cNvPr>
          <p:cNvSpPr>
            <a:spLocks noGrp="1"/>
          </p:cNvSpPr>
          <p:nvPr>
            <p:ph type="sldNum" sz="quarter" idx="12"/>
          </p:nvPr>
        </p:nvSpPr>
        <p:spPr/>
        <p:txBody>
          <a:bodyPr/>
          <a:lstStyle/>
          <a:p>
            <a:fld id="{9FBDA2CE-4C48-4268-B3B8-67BB8CBD5785}" type="slidenum">
              <a:rPr lang="en-US" smtClean="0"/>
              <a:t>25</a:t>
            </a:fld>
            <a:endParaRPr lang="en-US"/>
          </a:p>
        </p:txBody>
      </p:sp>
      <p:pic>
        <p:nvPicPr>
          <p:cNvPr id="6" name="Picture 5" descr="A close-up of a data sheet&#10;&#10;Description automatically generated">
            <a:extLst>
              <a:ext uri="{FF2B5EF4-FFF2-40B4-BE49-F238E27FC236}">
                <a16:creationId xmlns:a16="http://schemas.microsoft.com/office/drawing/2014/main" id="{5AE8CA2A-5A37-AFB5-A18B-3DA7EB7E00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9150" y="2968100"/>
            <a:ext cx="7772400" cy="3753375"/>
          </a:xfrm>
          <a:prstGeom prst="rect">
            <a:avLst/>
          </a:prstGeom>
        </p:spPr>
      </p:pic>
    </p:spTree>
    <p:extLst>
      <p:ext uri="{BB962C8B-B14F-4D97-AF65-F5344CB8AC3E}">
        <p14:creationId xmlns:p14="http://schemas.microsoft.com/office/powerpoint/2010/main" val="4050400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Evaluation</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Analysis Evaluation (non-ML tasks):</a:t>
            </a:r>
          </a:p>
          <a:p>
            <a:r>
              <a:rPr lang="en-US" dirty="0"/>
              <a:t>Compatibility with </a:t>
            </a:r>
            <a:r>
              <a:rPr lang="en-US" dirty="0" err="1"/>
              <a:t>WireShark</a:t>
            </a:r>
            <a:r>
              <a:rPr lang="en-US" dirty="0"/>
              <a:t> and </a:t>
            </a:r>
            <a:r>
              <a:rPr lang="en-US" dirty="0" err="1"/>
              <a:t>TCPReplay</a:t>
            </a:r>
            <a:endParaRPr lang="en-US" dirty="0"/>
          </a:p>
          <a:p>
            <a:r>
              <a:rPr lang="en-US" dirty="0"/>
              <a:t>Feature Extraction for Core Network Analysis Tasks</a:t>
            </a:r>
          </a:p>
        </p:txBody>
      </p:sp>
      <p:sp>
        <p:nvSpPr>
          <p:cNvPr id="7" name="Slide Number Placeholder 6">
            <a:extLst>
              <a:ext uri="{FF2B5EF4-FFF2-40B4-BE49-F238E27FC236}">
                <a16:creationId xmlns:a16="http://schemas.microsoft.com/office/drawing/2014/main" id="{038B0574-B188-9629-E382-DE23E33E708D}"/>
              </a:ext>
            </a:extLst>
          </p:cNvPr>
          <p:cNvSpPr>
            <a:spLocks noGrp="1"/>
          </p:cNvSpPr>
          <p:nvPr>
            <p:ph type="sldNum" sz="quarter" idx="12"/>
          </p:nvPr>
        </p:nvSpPr>
        <p:spPr/>
        <p:txBody>
          <a:bodyPr/>
          <a:lstStyle/>
          <a:p>
            <a:fld id="{9FBDA2CE-4C48-4268-B3B8-67BB8CBD5785}" type="slidenum">
              <a:rPr lang="en-US" smtClean="0"/>
              <a:t>26</a:t>
            </a:fld>
            <a:endParaRPr lang="en-US"/>
          </a:p>
        </p:txBody>
      </p:sp>
      <p:pic>
        <p:nvPicPr>
          <p:cNvPr id="5" name="Picture 4" descr="A white text with black text&#10;&#10;Description automatically generated">
            <a:extLst>
              <a:ext uri="{FF2B5EF4-FFF2-40B4-BE49-F238E27FC236}">
                <a16:creationId xmlns:a16="http://schemas.microsoft.com/office/drawing/2014/main" id="{AAE49F6F-BA59-6641-353B-C7A343210B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361" y="3355266"/>
            <a:ext cx="9877277" cy="3502734"/>
          </a:xfrm>
          <a:prstGeom prst="rect">
            <a:avLst/>
          </a:prstGeom>
        </p:spPr>
      </p:pic>
    </p:spTree>
    <p:extLst>
      <p:ext uri="{BB962C8B-B14F-4D97-AF65-F5344CB8AC3E}">
        <p14:creationId xmlns:p14="http://schemas.microsoft.com/office/powerpoint/2010/main" val="35431837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363BC6-4C52-E23D-9D1E-C869407F9A66}"/>
              </a:ext>
            </a:extLst>
          </p:cNvPr>
          <p:cNvSpPr>
            <a:spLocks noGrp="1"/>
          </p:cNvSpPr>
          <p:nvPr>
            <p:ph type="title"/>
          </p:nvPr>
        </p:nvSpPr>
        <p:spPr/>
        <p:txBody>
          <a:bodyPr/>
          <a:lstStyle/>
          <a:p>
            <a:r>
              <a:rPr lang="en-US" dirty="0"/>
              <a:t>Possibilities </a:t>
            </a:r>
            <a:r>
              <a:rPr lang="en-US"/>
              <a:t>and Challenges</a:t>
            </a:r>
            <a:endParaRPr lang="en-US" dirty="0"/>
          </a:p>
        </p:txBody>
      </p:sp>
      <p:sp>
        <p:nvSpPr>
          <p:cNvPr id="3" name="Content Placeholder 2">
            <a:extLst>
              <a:ext uri="{FF2B5EF4-FFF2-40B4-BE49-F238E27FC236}">
                <a16:creationId xmlns:a16="http://schemas.microsoft.com/office/drawing/2014/main" id="{93ED6732-6887-22D3-85D6-AFCE0218FACD}"/>
              </a:ext>
            </a:extLst>
          </p:cNvPr>
          <p:cNvSpPr>
            <a:spLocks noGrp="1"/>
          </p:cNvSpPr>
          <p:nvPr>
            <p:ph idx="1"/>
          </p:nvPr>
        </p:nvSpPr>
        <p:spPr/>
        <p:txBody>
          <a:bodyPr/>
          <a:lstStyle/>
          <a:p>
            <a:pPr marL="0" indent="0">
              <a:buNone/>
            </a:pPr>
            <a:r>
              <a:rPr lang="en-US" dirty="0"/>
              <a:t>We advocate for a paradigm shift towards generation of highly-granular, protocol-compliant network traces, using a text-to-traffic diffusion model as a pilot analysis.</a:t>
            </a:r>
          </a:p>
          <a:p>
            <a:r>
              <a:rPr lang="en-US" dirty="0"/>
              <a:t>Context transferring</a:t>
            </a:r>
          </a:p>
          <a:p>
            <a:r>
              <a:rPr lang="en-US" dirty="0"/>
              <a:t>Network traffic dimensionality</a:t>
            </a:r>
          </a:p>
          <a:p>
            <a:r>
              <a:rPr lang="en-US" dirty="0"/>
              <a:t>Generative foundation model beyond traffic generation</a:t>
            </a:r>
          </a:p>
        </p:txBody>
      </p:sp>
      <p:sp>
        <p:nvSpPr>
          <p:cNvPr id="6" name="Slide Number Placeholder 5">
            <a:extLst>
              <a:ext uri="{FF2B5EF4-FFF2-40B4-BE49-F238E27FC236}">
                <a16:creationId xmlns:a16="http://schemas.microsoft.com/office/drawing/2014/main" id="{27787E50-02FF-5706-ABC6-6DF3F13CC13C}"/>
              </a:ext>
            </a:extLst>
          </p:cNvPr>
          <p:cNvSpPr>
            <a:spLocks noGrp="1"/>
          </p:cNvSpPr>
          <p:nvPr>
            <p:ph type="sldNum" sz="quarter" idx="12"/>
          </p:nvPr>
        </p:nvSpPr>
        <p:spPr/>
        <p:txBody>
          <a:bodyPr/>
          <a:lstStyle/>
          <a:p>
            <a:fld id="{9FBDA2CE-4C48-4268-B3B8-67BB8CBD5785}" type="slidenum">
              <a:rPr lang="en-US" smtClean="0"/>
              <a:t>27</a:t>
            </a:fld>
            <a:endParaRPr lang="en-US"/>
          </a:p>
        </p:txBody>
      </p:sp>
    </p:spTree>
    <p:extLst>
      <p:ext uri="{BB962C8B-B14F-4D97-AF65-F5344CB8AC3E}">
        <p14:creationId xmlns:p14="http://schemas.microsoft.com/office/powerpoint/2010/main" val="357269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pPr marL="0" indent="0">
              <a:buNone/>
            </a:pPr>
            <a:r>
              <a:rPr lang="en-US" dirty="0"/>
              <a:t>GAN-based Generations</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endParaRPr lang="en-US" dirty="0"/>
          </a:p>
          <a:p>
            <a:pPr marL="0" indent="0">
              <a:buNone/>
            </a:pPr>
            <a:endParaRPr lang="en-US" dirty="0"/>
          </a:p>
          <a:p>
            <a:r>
              <a:rPr lang="en-US" dirty="0"/>
              <a:t>Inter-arrival-time (IAT) Example:</a:t>
            </a:r>
          </a:p>
          <a:p>
            <a:pPr marL="0" indent="0">
              <a:buNone/>
            </a:pPr>
            <a:endParaRPr lang="en-US" dirty="0"/>
          </a:p>
          <a:p>
            <a:pPr lvl="1"/>
            <a:r>
              <a:rPr lang="en-US" dirty="0"/>
              <a:t>Real IAT for 3 flows = [</a:t>
            </a:r>
            <a:r>
              <a:rPr lang="en-US" b="1" dirty="0"/>
              <a:t>10 </a:t>
            </a:r>
            <a:r>
              <a:rPr lang="en-US" b="1" dirty="0" err="1"/>
              <a:t>ms</a:t>
            </a:r>
            <a:r>
              <a:rPr lang="en-US" b="1" dirty="0"/>
              <a:t>, 11 </a:t>
            </a:r>
            <a:r>
              <a:rPr lang="en-US" b="1" dirty="0" err="1"/>
              <a:t>ms</a:t>
            </a:r>
            <a:r>
              <a:rPr lang="en-US" b="1" dirty="0"/>
              <a:t>, 11 </a:t>
            </a:r>
            <a:r>
              <a:rPr lang="en-US" b="1" dirty="0" err="1"/>
              <a:t>ms</a:t>
            </a:r>
            <a:r>
              <a:rPr lang="en-US" dirty="0"/>
              <a:t>]</a:t>
            </a:r>
          </a:p>
          <a:p>
            <a:pPr lvl="2"/>
            <a:r>
              <a:rPr lang="en-US" dirty="0"/>
              <a:t>Average IAT across real data points = </a:t>
            </a:r>
            <a:r>
              <a:rPr lang="en-US" b="1" dirty="0"/>
              <a:t>10.67 </a:t>
            </a:r>
            <a:r>
              <a:rPr lang="en-US" b="1" dirty="0" err="1"/>
              <a:t>ms</a:t>
            </a:r>
            <a:endParaRPr lang="en-US" b="1" dirty="0"/>
          </a:p>
          <a:p>
            <a:pPr marL="914400" lvl="2" indent="0">
              <a:buNone/>
            </a:pPr>
            <a:endParaRPr lang="en-US" b="1" dirty="0"/>
          </a:p>
          <a:p>
            <a:pPr lvl="1"/>
            <a:r>
              <a:rPr lang="en-US" dirty="0"/>
              <a:t>Generated IAT for 3 flows = [</a:t>
            </a:r>
            <a:r>
              <a:rPr lang="en-US" b="1" dirty="0"/>
              <a:t>10.5 </a:t>
            </a:r>
            <a:r>
              <a:rPr lang="en-US" b="1" dirty="0" err="1"/>
              <a:t>ms</a:t>
            </a:r>
            <a:r>
              <a:rPr lang="en-US" b="1" dirty="0"/>
              <a:t>, 10.5 </a:t>
            </a:r>
            <a:r>
              <a:rPr lang="en-US" b="1" dirty="0" err="1"/>
              <a:t>ms</a:t>
            </a:r>
            <a:r>
              <a:rPr lang="en-US" b="1" dirty="0"/>
              <a:t>, 11 </a:t>
            </a:r>
            <a:r>
              <a:rPr lang="en-US" b="1" dirty="0" err="1"/>
              <a:t>ms</a:t>
            </a:r>
            <a:r>
              <a:rPr lang="en-US" dirty="0"/>
              <a:t>]</a:t>
            </a:r>
          </a:p>
          <a:p>
            <a:pPr lvl="2"/>
            <a:r>
              <a:rPr lang="en-US" dirty="0"/>
              <a:t>Average IAT across synthetic data points = </a:t>
            </a:r>
            <a:r>
              <a:rPr lang="en-US" b="1" dirty="0"/>
              <a:t>10.67 </a:t>
            </a:r>
            <a:r>
              <a:rPr lang="en-US" b="1" dirty="0" err="1"/>
              <a:t>ms</a:t>
            </a:r>
            <a:endParaRPr lang="en-US" b="1" dirty="0"/>
          </a:p>
          <a:p>
            <a:pPr lvl="1"/>
            <a:endParaRPr lang="en-US" dirty="0"/>
          </a:p>
        </p:txBody>
      </p:sp>
      <p:sp>
        <p:nvSpPr>
          <p:cNvPr id="7" name="Oval 6">
            <a:extLst>
              <a:ext uri="{FF2B5EF4-FFF2-40B4-BE49-F238E27FC236}">
                <a16:creationId xmlns:a16="http://schemas.microsoft.com/office/drawing/2014/main" id="{1FDD7567-25FD-BED0-6BB5-7658781C75FE}"/>
              </a:ext>
            </a:extLst>
          </p:cNvPr>
          <p:cNvSpPr/>
          <p:nvPr/>
        </p:nvSpPr>
        <p:spPr>
          <a:xfrm>
            <a:off x="3795710" y="1825625"/>
            <a:ext cx="1909763"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err="1"/>
              <a:t>DoppelGANger</a:t>
            </a:r>
            <a:endParaRPr lang="en-US" sz="2800" dirty="0"/>
          </a:p>
        </p:txBody>
      </p:sp>
      <p:sp>
        <p:nvSpPr>
          <p:cNvPr id="12" name="Oval 11">
            <a:extLst>
              <a:ext uri="{FF2B5EF4-FFF2-40B4-BE49-F238E27FC236}">
                <a16:creationId xmlns:a16="http://schemas.microsoft.com/office/drawing/2014/main" id="{6D30D92D-4338-68DB-3636-8442097844B4}"/>
              </a:ext>
            </a:extLst>
          </p:cNvPr>
          <p:cNvSpPr/>
          <p:nvPr/>
        </p:nvSpPr>
        <p:spPr>
          <a:xfrm>
            <a:off x="6066234" y="1825625"/>
            <a:ext cx="2174082"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a:t>NetShare</a:t>
            </a:r>
          </a:p>
        </p:txBody>
      </p:sp>
      <p:sp>
        <p:nvSpPr>
          <p:cNvPr id="6" name="Slide Number Placeholder 5">
            <a:extLst>
              <a:ext uri="{FF2B5EF4-FFF2-40B4-BE49-F238E27FC236}">
                <a16:creationId xmlns:a16="http://schemas.microsoft.com/office/drawing/2014/main" id="{5B6A7D1C-DA38-23C6-7BFB-F9038FA39CED}"/>
              </a:ext>
            </a:extLst>
          </p:cNvPr>
          <p:cNvSpPr>
            <a:spLocks noGrp="1"/>
          </p:cNvSpPr>
          <p:nvPr>
            <p:ph type="sldNum" sz="quarter" idx="12"/>
          </p:nvPr>
        </p:nvSpPr>
        <p:spPr/>
        <p:txBody>
          <a:bodyPr/>
          <a:lstStyle/>
          <a:p>
            <a:fld id="{9FBDA2CE-4C48-4268-B3B8-67BB8CBD5785}" type="slidenum">
              <a:rPr lang="en-US" smtClean="0"/>
              <a:t>28</a:t>
            </a:fld>
            <a:endParaRPr lang="en-US"/>
          </a:p>
        </p:txBody>
      </p:sp>
    </p:spTree>
    <p:extLst>
      <p:ext uri="{BB962C8B-B14F-4D97-AF65-F5344CB8AC3E}">
        <p14:creationId xmlns:p14="http://schemas.microsoft.com/office/powerpoint/2010/main" val="36161126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Original Eval in NetShare</a:t>
            </a:r>
          </a:p>
        </p:txBody>
      </p:sp>
      <p:sp>
        <p:nvSpPr>
          <p:cNvPr id="6" name="Slide Number Placeholder 5">
            <a:extLst>
              <a:ext uri="{FF2B5EF4-FFF2-40B4-BE49-F238E27FC236}">
                <a16:creationId xmlns:a16="http://schemas.microsoft.com/office/drawing/2014/main" id="{13FDCA90-31A1-E026-1C18-6E41063E1B5F}"/>
              </a:ext>
            </a:extLst>
          </p:cNvPr>
          <p:cNvSpPr>
            <a:spLocks noGrp="1"/>
          </p:cNvSpPr>
          <p:nvPr>
            <p:ph type="sldNum" sz="quarter" idx="12"/>
          </p:nvPr>
        </p:nvSpPr>
        <p:spPr/>
        <p:txBody>
          <a:bodyPr/>
          <a:lstStyle/>
          <a:p>
            <a:fld id="{9FBDA2CE-4C48-4268-B3B8-67BB8CBD5785}" type="slidenum">
              <a:rPr lang="en-US" smtClean="0"/>
              <a:t>29</a:t>
            </a:fld>
            <a:endParaRPr lang="en-US"/>
          </a:p>
        </p:txBody>
      </p:sp>
      <p:graphicFrame>
        <p:nvGraphicFramePr>
          <p:cNvPr id="7" name="Table 6">
            <a:extLst>
              <a:ext uri="{FF2B5EF4-FFF2-40B4-BE49-F238E27FC236}">
                <a16:creationId xmlns:a16="http://schemas.microsoft.com/office/drawing/2014/main" id="{CD685DE8-AF23-3305-0692-B581468CE469}"/>
              </a:ext>
            </a:extLst>
          </p:cNvPr>
          <p:cNvGraphicFramePr>
            <a:graphicFrameLocks noGrp="1"/>
          </p:cNvGraphicFramePr>
          <p:nvPr>
            <p:extLst>
              <p:ext uri="{D42A27DB-BD31-4B8C-83A1-F6EECF244321}">
                <p14:modId xmlns:p14="http://schemas.microsoft.com/office/powerpoint/2010/main" val="1074727358"/>
              </p:ext>
            </p:extLst>
          </p:nvPr>
        </p:nvGraphicFramePr>
        <p:xfrm>
          <a:off x="2031999" y="1590931"/>
          <a:ext cx="8127999" cy="2123440"/>
        </p:xfrm>
        <a:graphic>
          <a:graphicData uri="http://schemas.openxmlformats.org/drawingml/2006/table">
            <a:tbl>
              <a:tblPr firstRow="1" bandRow="1">
                <a:tableStyleId>{5C22544A-7EE6-4342-B048-85BDC9FD1C3A}</a:tableStyleId>
              </a:tblPr>
              <a:tblGrid>
                <a:gridCol w="2189735">
                  <a:extLst>
                    <a:ext uri="{9D8B030D-6E8A-4147-A177-3AD203B41FA5}">
                      <a16:colId xmlns:a16="http://schemas.microsoft.com/office/drawing/2014/main" val="4014737961"/>
                    </a:ext>
                  </a:extLst>
                </a:gridCol>
                <a:gridCol w="2189735">
                  <a:extLst>
                    <a:ext uri="{9D8B030D-6E8A-4147-A177-3AD203B41FA5}">
                      <a16:colId xmlns:a16="http://schemas.microsoft.com/office/drawing/2014/main" val="45247056"/>
                    </a:ext>
                  </a:extLst>
                </a:gridCol>
                <a:gridCol w="1769108">
                  <a:extLst>
                    <a:ext uri="{9D8B030D-6E8A-4147-A177-3AD203B41FA5}">
                      <a16:colId xmlns:a16="http://schemas.microsoft.com/office/drawing/2014/main" val="1478807784"/>
                    </a:ext>
                  </a:extLst>
                </a:gridCol>
                <a:gridCol w="1979421">
                  <a:extLst>
                    <a:ext uri="{9D8B030D-6E8A-4147-A177-3AD203B41FA5}">
                      <a16:colId xmlns:a16="http://schemas.microsoft.com/office/drawing/2014/main" val="2703532286"/>
                    </a:ext>
                  </a:extLst>
                </a:gridCol>
              </a:tblGrid>
              <a:tr h="370840">
                <a:tc>
                  <a:txBody>
                    <a:bodyPr/>
                    <a:lstStyle/>
                    <a:p>
                      <a:r>
                        <a:rPr lang="en-US" dirty="0"/>
                        <a:t>Generator Training Dataset</a:t>
                      </a:r>
                    </a:p>
                  </a:txBody>
                  <a:tcPr/>
                </a:tc>
                <a:tc>
                  <a:txBody>
                    <a:bodyPr/>
                    <a:lstStyle/>
                    <a:p>
                      <a:r>
                        <a:rPr lang="en-US" dirty="0"/>
                        <a:t>Features Used</a:t>
                      </a:r>
                    </a:p>
                  </a:txBody>
                  <a:tcPr/>
                </a:tc>
                <a:tc>
                  <a:txBody>
                    <a:bodyPr/>
                    <a:lstStyle/>
                    <a:p>
                      <a:r>
                        <a:rPr lang="en-US" dirty="0"/>
                        <a:t>Generation Method</a:t>
                      </a:r>
                    </a:p>
                  </a:txBody>
                  <a:tcPr/>
                </a:tc>
                <a:tc>
                  <a:txBody>
                    <a:bodyPr/>
                    <a:lstStyle/>
                    <a:p>
                      <a:r>
                        <a:rPr lang="en-US" dirty="0"/>
                        <a:t>Avg. Accuracy</a:t>
                      </a:r>
                    </a:p>
                  </a:txBody>
                  <a:tcPr/>
                </a:tc>
                <a:extLst>
                  <a:ext uri="{0D108BD9-81ED-4DB2-BD59-A6C34878D82A}">
                    <a16:rowId xmlns:a16="http://schemas.microsoft.com/office/drawing/2014/main" val="1697823061"/>
                  </a:ext>
                </a:extLst>
              </a:tr>
              <a:tr h="370840">
                <a:tc row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TON (Anomaly Detection)</a:t>
                      </a:r>
                      <a:endParaRPr lang="en-US" dirty="0"/>
                    </a:p>
                  </a:txBody>
                  <a:tcPr/>
                </a:tc>
                <a:tc rowSpan="4">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produced features</a:t>
                      </a:r>
                    </a:p>
                  </a:txBody>
                  <a:tcPr/>
                </a:tc>
                <a:tc>
                  <a:txBody>
                    <a:bodyPr/>
                    <a:lstStyle/>
                    <a:p>
                      <a:r>
                        <a:rPr lang="en-US" dirty="0"/>
                        <a:t>NetShare</a:t>
                      </a:r>
                    </a:p>
                  </a:txBody>
                  <a:tcPr/>
                </a:tc>
                <a:tc>
                  <a:txBody>
                    <a:bodyPr/>
                    <a:lstStyle/>
                    <a:p>
                      <a:r>
                        <a:rPr lang="en-US" dirty="0"/>
                        <a:t>~ 0.60</a:t>
                      </a:r>
                    </a:p>
                  </a:txBody>
                  <a:tcPr/>
                </a:tc>
                <a:extLst>
                  <a:ext uri="{0D108BD9-81ED-4DB2-BD59-A6C34878D82A}">
                    <a16:rowId xmlns:a16="http://schemas.microsoft.com/office/drawing/2014/main" val="461291517"/>
                  </a:ext>
                </a:extLst>
              </a:tr>
              <a:tr h="370840">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CTGAN</a:t>
                      </a:r>
                    </a:p>
                  </a:txBody>
                  <a:tcPr/>
                </a:tc>
                <a:tc>
                  <a:txBody>
                    <a:bodyPr/>
                    <a:lstStyle/>
                    <a:p>
                      <a:r>
                        <a:rPr lang="en-US" dirty="0"/>
                        <a:t>~ 0.50</a:t>
                      </a:r>
                    </a:p>
                  </a:txBody>
                  <a:tcPr/>
                </a:tc>
                <a:extLst>
                  <a:ext uri="{0D108BD9-81ED-4DB2-BD59-A6C34878D82A}">
                    <a16:rowId xmlns:a16="http://schemas.microsoft.com/office/drawing/2014/main" val="3576563172"/>
                  </a:ext>
                </a:extLst>
              </a:tr>
              <a:tr h="370840">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STAN</a:t>
                      </a:r>
                    </a:p>
                  </a:txBody>
                  <a:tcPr/>
                </a:tc>
                <a:tc>
                  <a:txBody>
                    <a:bodyPr/>
                    <a:lstStyle/>
                    <a:p>
                      <a:r>
                        <a:rPr lang="en-US" dirty="0"/>
                        <a:t>~  0.40</a:t>
                      </a:r>
                    </a:p>
                  </a:txBody>
                  <a:tcPr/>
                </a:tc>
                <a:extLst>
                  <a:ext uri="{0D108BD9-81ED-4DB2-BD59-A6C34878D82A}">
                    <a16:rowId xmlns:a16="http://schemas.microsoft.com/office/drawing/2014/main" val="3356785573"/>
                  </a:ext>
                </a:extLst>
              </a:tr>
              <a:tr h="370840">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E-WGAN-GP</a:t>
                      </a:r>
                    </a:p>
                  </a:txBody>
                  <a:tcPr/>
                </a:tc>
                <a:tc>
                  <a:txBody>
                    <a:bodyPr/>
                    <a:lstStyle/>
                    <a:p>
                      <a:r>
                        <a:rPr lang="en-US" dirty="0"/>
                        <a:t>~ 0.10</a:t>
                      </a:r>
                    </a:p>
                  </a:txBody>
                  <a:tcPr/>
                </a:tc>
                <a:extLst>
                  <a:ext uri="{0D108BD9-81ED-4DB2-BD59-A6C34878D82A}">
                    <a16:rowId xmlns:a16="http://schemas.microsoft.com/office/drawing/2014/main" val="3804907638"/>
                  </a:ext>
                </a:extLst>
              </a:tr>
            </a:tbl>
          </a:graphicData>
        </a:graphic>
      </p:graphicFrame>
      <p:sp>
        <p:nvSpPr>
          <p:cNvPr id="10" name="TextBox 9">
            <a:extLst>
              <a:ext uri="{FF2B5EF4-FFF2-40B4-BE49-F238E27FC236}">
                <a16:creationId xmlns:a16="http://schemas.microsoft.com/office/drawing/2014/main" id="{B3A07170-25E1-3B21-333E-3B4F0128740E}"/>
              </a:ext>
            </a:extLst>
          </p:cNvPr>
          <p:cNvSpPr txBox="1"/>
          <p:nvPr/>
        </p:nvSpPr>
        <p:spPr>
          <a:xfrm>
            <a:off x="0" y="1321356"/>
            <a:ext cx="979755" cy="369332"/>
          </a:xfrm>
          <a:prstGeom prst="rect">
            <a:avLst/>
          </a:prstGeom>
          <a:noFill/>
        </p:spPr>
        <p:txBody>
          <a:bodyPr wrap="none" rtlCol="0">
            <a:spAutoFit/>
          </a:bodyPr>
          <a:lstStyle/>
          <a:p>
            <a:r>
              <a:rPr lang="en-US" dirty="0"/>
              <a:t>Original:</a:t>
            </a:r>
          </a:p>
        </p:txBody>
      </p:sp>
      <p:sp>
        <p:nvSpPr>
          <p:cNvPr id="11" name="TextBox 10">
            <a:extLst>
              <a:ext uri="{FF2B5EF4-FFF2-40B4-BE49-F238E27FC236}">
                <a16:creationId xmlns:a16="http://schemas.microsoft.com/office/drawing/2014/main" id="{26E00A08-D722-72F5-6C5F-1E7CAE7F6B11}"/>
              </a:ext>
            </a:extLst>
          </p:cNvPr>
          <p:cNvSpPr txBox="1"/>
          <p:nvPr/>
        </p:nvSpPr>
        <p:spPr>
          <a:xfrm>
            <a:off x="0" y="4156062"/>
            <a:ext cx="1682192" cy="369332"/>
          </a:xfrm>
          <a:prstGeom prst="rect">
            <a:avLst/>
          </a:prstGeom>
          <a:noFill/>
        </p:spPr>
        <p:txBody>
          <a:bodyPr wrap="none" rtlCol="0">
            <a:spAutoFit/>
          </a:bodyPr>
          <a:lstStyle/>
          <a:p>
            <a:r>
              <a:rPr lang="en-US" dirty="0"/>
              <a:t>Our Evaluation:</a:t>
            </a:r>
          </a:p>
        </p:txBody>
      </p:sp>
      <p:graphicFrame>
        <p:nvGraphicFramePr>
          <p:cNvPr id="14" name="Table 13">
            <a:extLst>
              <a:ext uri="{FF2B5EF4-FFF2-40B4-BE49-F238E27FC236}">
                <a16:creationId xmlns:a16="http://schemas.microsoft.com/office/drawing/2014/main" id="{1B487047-42DD-7D83-CB76-7B00FE6A764B}"/>
              </a:ext>
            </a:extLst>
          </p:cNvPr>
          <p:cNvGraphicFramePr>
            <a:graphicFrameLocks noGrp="1"/>
          </p:cNvGraphicFramePr>
          <p:nvPr>
            <p:extLst>
              <p:ext uri="{D42A27DB-BD31-4B8C-83A1-F6EECF244321}">
                <p14:modId xmlns:p14="http://schemas.microsoft.com/office/powerpoint/2010/main" val="3733581610"/>
              </p:ext>
            </p:extLst>
          </p:nvPr>
        </p:nvGraphicFramePr>
        <p:xfrm>
          <a:off x="838200" y="4525394"/>
          <a:ext cx="10860313" cy="1930400"/>
        </p:xfrm>
        <a:graphic>
          <a:graphicData uri="http://schemas.openxmlformats.org/drawingml/2006/table">
            <a:tbl>
              <a:tblPr firstRow="1" bandRow="1">
                <a:tableStyleId>{5C22544A-7EE6-4342-B048-85BDC9FD1C3A}</a:tableStyleId>
              </a:tblPr>
              <a:tblGrid>
                <a:gridCol w="2352847">
                  <a:extLst>
                    <a:ext uri="{9D8B030D-6E8A-4147-A177-3AD203B41FA5}">
                      <a16:colId xmlns:a16="http://schemas.microsoft.com/office/drawing/2014/main" val="4014737961"/>
                    </a:ext>
                  </a:extLst>
                </a:gridCol>
                <a:gridCol w="2352847">
                  <a:extLst>
                    <a:ext uri="{9D8B030D-6E8A-4147-A177-3AD203B41FA5}">
                      <a16:colId xmlns:a16="http://schemas.microsoft.com/office/drawing/2014/main" val="45247056"/>
                    </a:ext>
                  </a:extLst>
                </a:gridCol>
                <a:gridCol w="1900887">
                  <a:extLst>
                    <a:ext uri="{9D8B030D-6E8A-4147-A177-3AD203B41FA5}">
                      <a16:colId xmlns:a16="http://schemas.microsoft.com/office/drawing/2014/main" val="1478807784"/>
                    </a:ext>
                  </a:extLst>
                </a:gridCol>
                <a:gridCol w="2126866">
                  <a:extLst>
                    <a:ext uri="{9D8B030D-6E8A-4147-A177-3AD203B41FA5}">
                      <a16:colId xmlns:a16="http://schemas.microsoft.com/office/drawing/2014/main" val="2703532286"/>
                    </a:ext>
                  </a:extLst>
                </a:gridCol>
                <a:gridCol w="2126866">
                  <a:extLst>
                    <a:ext uri="{9D8B030D-6E8A-4147-A177-3AD203B41FA5}">
                      <a16:colId xmlns:a16="http://schemas.microsoft.com/office/drawing/2014/main" val="751109932"/>
                    </a:ext>
                  </a:extLst>
                </a:gridCol>
              </a:tblGrid>
              <a:tr h="0">
                <a:tc>
                  <a:txBody>
                    <a:bodyPr/>
                    <a:lstStyle/>
                    <a:p>
                      <a:r>
                        <a:rPr lang="en-US" dirty="0"/>
                        <a:t>Generator Training Dataset</a:t>
                      </a:r>
                    </a:p>
                  </a:txBody>
                  <a:tcPr/>
                </a:tc>
                <a:tc>
                  <a:txBody>
                    <a:bodyPr/>
                    <a:lstStyle/>
                    <a:p>
                      <a:r>
                        <a:rPr lang="en-US" dirty="0"/>
                        <a:t>Features Used</a:t>
                      </a:r>
                    </a:p>
                  </a:txBody>
                  <a:tcPr/>
                </a:tc>
                <a:tc>
                  <a:txBody>
                    <a:bodyPr/>
                    <a:lstStyle/>
                    <a:p>
                      <a:r>
                        <a:rPr lang="en-US" dirty="0"/>
                        <a:t>Generation Method</a:t>
                      </a:r>
                    </a:p>
                  </a:txBody>
                  <a:tcPr/>
                </a:tc>
                <a:tc>
                  <a:txBody>
                    <a:bodyPr/>
                    <a:lstStyle/>
                    <a:p>
                      <a:r>
                        <a:rPr lang="en-US" dirty="0"/>
                        <a:t>Avg. Accuracy (</a:t>
                      </a:r>
                      <a:r>
                        <a:rPr lang="en-US" b="1" dirty="0"/>
                        <a:t>service: 3-class</a:t>
                      </a:r>
                      <a:r>
                        <a:rPr lang="en-US" dirty="0"/>
                        <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Avg. Accuracy (application: 10-class)</a:t>
                      </a:r>
                    </a:p>
                    <a:p>
                      <a:endParaRPr lang="en-US" dirty="0"/>
                    </a:p>
                  </a:txBody>
                  <a:tcPr/>
                </a:tc>
                <a:extLst>
                  <a:ext uri="{0D108BD9-81ED-4DB2-BD59-A6C34878D82A}">
                    <a16:rowId xmlns:a16="http://schemas.microsoft.com/office/drawing/2014/main" val="1697823061"/>
                  </a:ext>
                </a:extLst>
              </a:tr>
              <a:tr h="370840">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200" dirty="0">
                          <a:solidFill>
                            <a:schemeClr val="dk1"/>
                          </a:solidFill>
                          <a:effectLst/>
                          <a:latin typeface="+mn-lt"/>
                          <a:ea typeface="+mn-ea"/>
                          <a:cs typeface="+mn-cs"/>
                        </a:rPr>
                        <a:t>Service/Application Traffic</a:t>
                      </a:r>
                      <a:endParaRPr lang="en-US" dirty="0"/>
                    </a:p>
                  </a:txBody>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produced features </a:t>
                      </a:r>
                      <a:r>
                        <a:rPr lang="en-US" b="1" dirty="0"/>
                        <a:t>(excluding IPs, ports)</a:t>
                      </a:r>
                    </a:p>
                  </a:txBody>
                  <a:tcPr/>
                </a:tc>
                <a:tc>
                  <a:txBody>
                    <a:bodyPr/>
                    <a:lstStyle/>
                    <a:p>
                      <a:r>
                        <a:rPr lang="en-US" dirty="0"/>
                        <a:t>NetShare</a:t>
                      </a:r>
                    </a:p>
                  </a:txBody>
                  <a:tcPr/>
                </a:tc>
                <a:tc>
                  <a:txBody>
                    <a:bodyPr/>
                    <a:lstStyle/>
                    <a:p>
                      <a:r>
                        <a:rPr lang="en-US" dirty="0"/>
                        <a:t>0.42</a:t>
                      </a:r>
                    </a:p>
                  </a:txBody>
                  <a:tcPr/>
                </a:tc>
                <a:tc>
                  <a:txBody>
                    <a:bodyPr/>
                    <a:lstStyle/>
                    <a:p>
                      <a:r>
                        <a:rPr lang="en-US" dirty="0"/>
                        <a:t>0.2</a:t>
                      </a:r>
                    </a:p>
                  </a:txBody>
                  <a:tcPr/>
                </a:tc>
                <a:extLst>
                  <a:ext uri="{0D108BD9-81ED-4DB2-BD59-A6C34878D82A}">
                    <a16:rowId xmlns:a16="http://schemas.microsoft.com/office/drawing/2014/main" val="461291517"/>
                  </a:ext>
                </a:extLst>
              </a:tr>
              <a:tr h="370840">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r>
                        <a:rPr lang="en-US" dirty="0"/>
                        <a:t>Ours</a:t>
                      </a:r>
                    </a:p>
                  </a:txBody>
                  <a:tcPr/>
                </a:tc>
                <a:tc>
                  <a:txBody>
                    <a:bodyPr/>
                    <a:lstStyle/>
                    <a:p>
                      <a:r>
                        <a:rPr lang="en-US" dirty="0"/>
                        <a:t>0.72</a:t>
                      </a:r>
                    </a:p>
                  </a:txBody>
                  <a:tcPr/>
                </a:tc>
                <a:tc>
                  <a:txBody>
                    <a:bodyPr/>
                    <a:lstStyle/>
                    <a:p>
                      <a:r>
                        <a:rPr lang="en-US" dirty="0"/>
                        <a:t>0.31</a:t>
                      </a:r>
                    </a:p>
                  </a:txBody>
                  <a:tcPr/>
                </a:tc>
                <a:extLst>
                  <a:ext uri="{0D108BD9-81ED-4DB2-BD59-A6C34878D82A}">
                    <a16:rowId xmlns:a16="http://schemas.microsoft.com/office/drawing/2014/main" val="3576563172"/>
                  </a:ext>
                </a:extLst>
              </a:tr>
            </a:tbl>
          </a:graphicData>
        </a:graphic>
      </p:graphicFrame>
    </p:spTree>
    <p:extLst>
      <p:ext uri="{BB962C8B-B14F-4D97-AF65-F5344CB8AC3E}">
        <p14:creationId xmlns:p14="http://schemas.microsoft.com/office/powerpoint/2010/main" val="4967110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F23D4-461D-2E65-DD27-140DBF558F90}"/>
              </a:ext>
            </a:extLst>
          </p:cNvPr>
          <p:cNvSpPr>
            <a:spLocks noGrp="1"/>
          </p:cNvSpPr>
          <p:nvPr>
            <p:ph type="title"/>
          </p:nvPr>
        </p:nvSpPr>
        <p:spPr>
          <a:xfrm>
            <a:off x="841248" y="334644"/>
            <a:ext cx="10509504" cy="1076914"/>
          </a:xfrm>
        </p:spPr>
        <p:txBody>
          <a:bodyPr anchor="ctr">
            <a:normAutofit/>
          </a:bodyPr>
          <a:lstStyle/>
          <a:p>
            <a:r>
              <a:rPr lang="en-US" sz="4000" dirty="0"/>
              <a:t>Scarcity of Datasets</a:t>
            </a:r>
          </a:p>
        </p:txBody>
      </p:sp>
      <p:sp>
        <p:nvSpPr>
          <p:cNvPr id="1046" name="Content Placeholder 2">
            <a:extLst>
              <a:ext uri="{FF2B5EF4-FFF2-40B4-BE49-F238E27FC236}">
                <a16:creationId xmlns:a16="http://schemas.microsoft.com/office/drawing/2014/main" id="{2CD67B3C-EC82-CC92-B7CD-132DE9521FBE}"/>
              </a:ext>
            </a:extLst>
          </p:cNvPr>
          <p:cNvSpPr>
            <a:spLocks noGrp="1"/>
          </p:cNvSpPr>
          <p:nvPr>
            <p:ph idx="1"/>
          </p:nvPr>
        </p:nvSpPr>
        <p:spPr>
          <a:xfrm>
            <a:off x="838200" y="1562101"/>
            <a:ext cx="8143875" cy="5029200"/>
          </a:xfrm>
        </p:spPr>
        <p:txBody>
          <a:bodyPr>
            <a:normAutofit/>
          </a:bodyPr>
          <a:lstStyle/>
          <a:p>
            <a:pPr marL="0" indent="0">
              <a:buNone/>
            </a:pPr>
            <a:endParaRPr lang="en-US" dirty="0"/>
          </a:p>
          <a:p>
            <a:endParaRPr lang="en-US" dirty="0"/>
          </a:p>
          <a:p>
            <a:endParaRPr lang="en-US" dirty="0"/>
          </a:p>
          <a:p>
            <a:pPr marL="0" indent="0">
              <a:buNone/>
            </a:pPr>
            <a:endParaRPr lang="en-US" dirty="0"/>
          </a:p>
          <a:p>
            <a:pPr marL="0" indent="0">
              <a:buNone/>
            </a:pPr>
            <a:endParaRPr lang="en-US" dirty="0"/>
          </a:p>
          <a:p>
            <a:endParaRPr lang="en-US" dirty="0"/>
          </a:p>
          <a:p>
            <a:pPr marL="0" indent="0">
              <a:buNone/>
            </a:pPr>
            <a:endParaRPr lang="en-US" dirty="0"/>
          </a:p>
          <a:p>
            <a:pPr marL="0" indent="0">
              <a:buNone/>
            </a:pPr>
            <a:r>
              <a:rPr lang="en-US" dirty="0"/>
              <a:t>Potential Solution: Synthetic network data generation</a:t>
            </a:r>
          </a:p>
        </p:txBody>
      </p:sp>
      <p:pic>
        <p:nvPicPr>
          <p:cNvPr id="1047" name="Picture 4" descr="Circle, lock, privacy, safe, secure, security icon - Free download">
            <a:extLst>
              <a:ext uri="{FF2B5EF4-FFF2-40B4-BE49-F238E27FC236}">
                <a16:creationId xmlns:a16="http://schemas.microsoft.com/office/drawing/2014/main" id="{820B3B78-23B4-5614-0883-FB9669FD51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3792" y="2317949"/>
            <a:ext cx="1776412" cy="1776412"/>
          </a:xfrm>
          <a:prstGeom prst="rect">
            <a:avLst/>
          </a:prstGeom>
          <a:noFill/>
          <a:extLst>
            <a:ext uri="{909E8E84-426E-40DD-AFC4-6F175D3DCCD1}">
              <a14:hiddenFill xmlns:a14="http://schemas.microsoft.com/office/drawing/2010/main">
                <a:solidFill>
                  <a:srgbClr val="FFFFFF"/>
                </a:solidFill>
              </a14:hiddenFill>
            </a:ext>
          </a:extLst>
        </p:spPr>
      </p:pic>
      <p:sp>
        <p:nvSpPr>
          <p:cNvPr id="1048" name="Content Placeholder 2">
            <a:extLst>
              <a:ext uri="{FF2B5EF4-FFF2-40B4-BE49-F238E27FC236}">
                <a16:creationId xmlns:a16="http://schemas.microsoft.com/office/drawing/2014/main" id="{36EE8934-7B22-FBD6-AF32-FE963927E789}"/>
              </a:ext>
            </a:extLst>
          </p:cNvPr>
          <p:cNvSpPr txBox="1">
            <a:spLocks/>
          </p:cNvSpPr>
          <p:nvPr/>
        </p:nvSpPr>
        <p:spPr>
          <a:xfrm>
            <a:off x="4695822" y="4092972"/>
            <a:ext cx="3092053" cy="704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Maintenance Costs </a:t>
            </a:r>
          </a:p>
        </p:txBody>
      </p:sp>
      <p:pic>
        <p:nvPicPr>
          <p:cNvPr id="1049" name="Picture 6" descr="Cost - Free business icons">
            <a:extLst>
              <a:ext uri="{FF2B5EF4-FFF2-40B4-BE49-F238E27FC236}">
                <a16:creationId xmlns:a16="http://schemas.microsoft.com/office/drawing/2014/main" id="{C9E705F1-2CE9-70FD-630C-B38B092968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07792" y="2344042"/>
            <a:ext cx="1776413" cy="1776413"/>
          </a:xfrm>
          <a:prstGeom prst="rect">
            <a:avLst/>
          </a:prstGeom>
          <a:noFill/>
          <a:extLst>
            <a:ext uri="{909E8E84-426E-40DD-AFC4-6F175D3DCCD1}">
              <a14:hiddenFill xmlns:a14="http://schemas.microsoft.com/office/drawing/2010/main">
                <a:solidFill>
                  <a:srgbClr val="FFFFFF"/>
                </a:solidFill>
              </a14:hiddenFill>
            </a:ext>
          </a:extLst>
        </p:spPr>
      </p:pic>
      <p:pic>
        <p:nvPicPr>
          <p:cNvPr id="1050" name="Picture 10" descr="Error Icon Images – Browse 215,358 Stock Photos, Vectors, and Video | Adobe  Stock">
            <a:extLst>
              <a:ext uri="{FF2B5EF4-FFF2-40B4-BE49-F238E27FC236}">
                <a16:creationId xmlns:a16="http://schemas.microsoft.com/office/drawing/2014/main" id="{359C7E16-5EDB-F8AF-4469-6499285493F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68007" y="2135187"/>
            <a:ext cx="3776267" cy="2265760"/>
          </a:xfrm>
          <a:prstGeom prst="rect">
            <a:avLst/>
          </a:prstGeom>
          <a:noFill/>
          <a:extLst>
            <a:ext uri="{909E8E84-426E-40DD-AFC4-6F175D3DCCD1}">
              <a14:hiddenFill xmlns:a14="http://schemas.microsoft.com/office/drawing/2010/main">
                <a:solidFill>
                  <a:srgbClr val="FFFFFF"/>
                </a:solidFill>
              </a14:hiddenFill>
            </a:ext>
          </a:extLst>
        </p:spPr>
      </p:pic>
      <p:sp>
        <p:nvSpPr>
          <p:cNvPr id="1051" name="Content Placeholder 2">
            <a:extLst>
              <a:ext uri="{FF2B5EF4-FFF2-40B4-BE49-F238E27FC236}">
                <a16:creationId xmlns:a16="http://schemas.microsoft.com/office/drawing/2014/main" id="{00F70739-4537-DD3C-59C7-A93C831E9BF1}"/>
              </a:ext>
            </a:extLst>
          </p:cNvPr>
          <p:cNvSpPr txBox="1">
            <a:spLocks/>
          </p:cNvSpPr>
          <p:nvPr/>
        </p:nvSpPr>
        <p:spPr>
          <a:xfrm>
            <a:off x="8217297" y="4092972"/>
            <a:ext cx="2660254" cy="70485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Collection Errors</a:t>
            </a:r>
          </a:p>
        </p:txBody>
      </p:sp>
      <p:sp>
        <p:nvSpPr>
          <p:cNvPr id="1052" name="Content Placeholder 2">
            <a:extLst>
              <a:ext uri="{FF2B5EF4-FFF2-40B4-BE49-F238E27FC236}">
                <a16:creationId xmlns:a16="http://schemas.microsoft.com/office/drawing/2014/main" id="{F21DD01D-A7BA-632E-55A2-19F978C435D2}"/>
              </a:ext>
            </a:extLst>
          </p:cNvPr>
          <p:cNvSpPr txBox="1">
            <a:spLocks/>
          </p:cNvSpPr>
          <p:nvPr/>
        </p:nvSpPr>
        <p:spPr>
          <a:xfrm>
            <a:off x="1174347" y="4147393"/>
            <a:ext cx="3092053" cy="650429"/>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 Privacy/confidentiality</a:t>
            </a:r>
          </a:p>
        </p:txBody>
      </p:sp>
      <p:sp>
        <p:nvSpPr>
          <p:cNvPr id="5" name="Slide Number Placeholder 4">
            <a:extLst>
              <a:ext uri="{FF2B5EF4-FFF2-40B4-BE49-F238E27FC236}">
                <a16:creationId xmlns:a16="http://schemas.microsoft.com/office/drawing/2014/main" id="{5E57E7A7-6BAC-DF14-F7F2-33F71F8EF23E}"/>
              </a:ext>
            </a:extLst>
          </p:cNvPr>
          <p:cNvSpPr>
            <a:spLocks noGrp="1"/>
          </p:cNvSpPr>
          <p:nvPr>
            <p:ph type="sldNum" sz="quarter" idx="12"/>
          </p:nvPr>
        </p:nvSpPr>
        <p:spPr/>
        <p:txBody>
          <a:bodyPr/>
          <a:lstStyle/>
          <a:p>
            <a:fld id="{9FBDA2CE-4C48-4268-B3B8-67BB8CBD5785}" type="slidenum">
              <a:rPr lang="en-US" smtClean="0"/>
              <a:t>3</a:t>
            </a:fld>
            <a:endParaRPr lang="en-US"/>
          </a:p>
        </p:txBody>
      </p:sp>
    </p:spTree>
    <p:extLst>
      <p:ext uri="{BB962C8B-B14F-4D97-AF65-F5344CB8AC3E}">
        <p14:creationId xmlns:p14="http://schemas.microsoft.com/office/powerpoint/2010/main" val="3625342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EC236-323A-584B-FA52-F6806E081F3F}"/>
              </a:ext>
            </a:extLst>
          </p:cNvPr>
          <p:cNvSpPr>
            <a:spLocks noGrp="1"/>
          </p:cNvSpPr>
          <p:nvPr>
            <p:ph type="title"/>
          </p:nvPr>
        </p:nvSpPr>
        <p:spPr/>
        <p:txBody>
          <a:bodyPr/>
          <a:lstStyle/>
          <a:p>
            <a:r>
              <a:rPr lang="en-US" dirty="0"/>
              <a:t>Evaluation (Ablation)</a:t>
            </a:r>
          </a:p>
        </p:txBody>
      </p:sp>
      <p:pic>
        <p:nvPicPr>
          <p:cNvPr id="6" name="Content Placeholder 5" descr="A collage of images of stars and a purple background&#10;&#10;Description automatically generated with medium confidence">
            <a:extLst>
              <a:ext uri="{FF2B5EF4-FFF2-40B4-BE49-F238E27FC236}">
                <a16:creationId xmlns:a16="http://schemas.microsoft.com/office/drawing/2014/main" id="{E5E6BF68-47C2-26E7-D7EC-ECA1724BDF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270408"/>
            <a:ext cx="10515600" cy="3461772"/>
          </a:xfrm>
        </p:spPr>
      </p:pic>
      <p:sp>
        <p:nvSpPr>
          <p:cNvPr id="4" name="Slide Number Placeholder 3">
            <a:extLst>
              <a:ext uri="{FF2B5EF4-FFF2-40B4-BE49-F238E27FC236}">
                <a16:creationId xmlns:a16="http://schemas.microsoft.com/office/drawing/2014/main" id="{55CA619D-ABF2-C67A-D1E0-6E9620383810}"/>
              </a:ext>
            </a:extLst>
          </p:cNvPr>
          <p:cNvSpPr>
            <a:spLocks noGrp="1"/>
          </p:cNvSpPr>
          <p:nvPr>
            <p:ph type="sldNum" sz="quarter" idx="12"/>
          </p:nvPr>
        </p:nvSpPr>
        <p:spPr/>
        <p:txBody>
          <a:bodyPr/>
          <a:lstStyle/>
          <a:p>
            <a:fld id="{9FBDA2CE-4C48-4268-B3B8-67BB8CBD5785}" type="slidenum">
              <a:rPr lang="en-US" smtClean="0"/>
              <a:t>30</a:t>
            </a:fld>
            <a:endParaRPr lang="en-US"/>
          </a:p>
        </p:txBody>
      </p:sp>
    </p:spTree>
    <p:extLst>
      <p:ext uri="{BB962C8B-B14F-4D97-AF65-F5344CB8AC3E}">
        <p14:creationId xmlns:p14="http://schemas.microsoft.com/office/powerpoint/2010/main" val="2749264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pPr marL="0" indent="0">
              <a:buNone/>
            </a:pPr>
            <a:r>
              <a:rPr lang="en-US"/>
              <a:t>Simulations/heuristics approaches:</a:t>
            </a:r>
            <a:endParaRPr lang="en-US" dirty="0"/>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normAutofit/>
          </a:bodyPr>
          <a:lstStyle/>
          <a:p>
            <a:endParaRPr lang="en-US" dirty="0"/>
          </a:p>
          <a:p>
            <a:endParaRPr lang="en-US" dirty="0"/>
          </a:p>
          <a:p>
            <a:endParaRPr lang="en-US" dirty="0"/>
          </a:p>
          <a:p>
            <a:r>
              <a:rPr lang="en-US" dirty="0"/>
              <a:t>Pro: Can produce full headers/payloads (</a:t>
            </a:r>
            <a:r>
              <a:rPr lang="en-US" dirty="0" err="1"/>
              <a:t>pcaps</a:t>
            </a:r>
            <a:r>
              <a:rPr lang="en-US" dirty="0"/>
              <a:t>)</a:t>
            </a:r>
          </a:p>
          <a:p>
            <a:pPr marL="0" indent="0">
              <a:buNone/>
            </a:pPr>
            <a:endParaRPr lang="en-US" dirty="0"/>
          </a:p>
          <a:p>
            <a:r>
              <a:rPr lang="en-US" dirty="0"/>
              <a:t>Cons:</a:t>
            </a:r>
          </a:p>
          <a:p>
            <a:pPr lvl="1"/>
            <a:r>
              <a:rPr lang="en-US" dirty="0"/>
              <a:t>Require extensive </a:t>
            </a:r>
            <a:r>
              <a:rPr lang="en-US" i="1" dirty="0"/>
              <a:t>manual effort</a:t>
            </a:r>
            <a:r>
              <a:rPr lang="en-US" dirty="0"/>
              <a:t> and </a:t>
            </a:r>
            <a:r>
              <a:rPr lang="en-US" i="1" dirty="0"/>
              <a:t>domain knowledge</a:t>
            </a:r>
          </a:p>
          <a:p>
            <a:pPr lvl="1"/>
            <a:r>
              <a:rPr lang="en-US" dirty="0"/>
              <a:t>Non-generative, i.e., low levels of variations</a:t>
            </a:r>
          </a:p>
        </p:txBody>
      </p:sp>
      <p:sp>
        <p:nvSpPr>
          <p:cNvPr id="4" name="Oval 3">
            <a:extLst>
              <a:ext uri="{FF2B5EF4-FFF2-40B4-BE49-F238E27FC236}">
                <a16:creationId xmlns:a16="http://schemas.microsoft.com/office/drawing/2014/main" id="{1AD350A4-979A-2AB8-B347-00704A68EE3E}"/>
              </a:ext>
            </a:extLst>
          </p:cNvPr>
          <p:cNvSpPr/>
          <p:nvPr/>
        </p:nvSpPr>
        <p:spPr>
          <a:xfrm>
            <a:off x="5233987" y="1990724"/>
            <a:ext cx="1628775"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a:t>YANS</a:t>
            </a:r>
            <a:endParaRPr lang="en-US" sz="2800" dirty="0"/>
          </a:p>
        </p:txBody>
      </p:sp>
      <p:sp>
        <p:nvSpPr>
          <p:cNvPr id="5" name="Oval 4">
            <a:extLst>
              <a:ext uri="{FF2B5EF4-FFF2-40B4-BE49-F238E27FC236}">
                <a16:creationId xmlns:a16="http://schemas.microsoft.com/office/drawing/2014/main" id="{CBD2CCF5-223D-B300-C345-DEE3C3056718}"/>
              </a:ext>
            </a:extLst>
          </p:cNvPr>
          <p:cNvSpPr/>
          <p:nvPr/>
        </p:nvSpPr>
        <p:spPr>
          <a:xfrm>
            <a:off x="7205662" y="1990724"/>
            <a:ext cx="1628775"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a:t>MGEN</a:t>
            </a:r>
          </a:p>
        </p:txBody>
      </p:sp>
      <p:sp>
        <p:nvSpPr>
          <p:cNvPr id="6" name="Oval 5">
            <a:extLst>
              <a:ext uri="{FF2B5EF4-FFF2-40B4-BE49-F238E27FC236}">
                <a16:creationId xmlns:a16="http://schemas.microsoft.com/office/drawing/2014/main" id="{EB80A980-26F1-6E4F-7968-D8DB363BFFFD}"/>
              </a:ext>
            </a:extLst>
          </p:cNvPr>
          <p:cNvSpPr/>
          <p:nvPr/>
        </p:nvSpPr>
        <p:spPr>
          <a:xfrm>
            <a:off x="3262312" y="1990724"/>
            <a:ext cx="1628775"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a:t>ns-3</a:t>
            </a:r>
          </a:p>
        </p:txBody>
      </p:sp>
      <p:sp>
        <p:nvSpPr>
          <p:cNvPr id="9" name="Slide Number Placeholder 8">
            <a:extLst>
              <a:ext uri="{FF2B5EF4-FFF2-40B4-BE49-F238E27FC236}">
                <a16:creationId xmlns:a16="http://schemas.microsoft.com/office/drawing/2014/main" id="{C6771D85-4D8B-E414-8E2F-3D393F230167}"/>
              </a:ext>
            </a:extLst>
          </p:cNvPr>
          <p:cNvSpPr>
            <a:spLocks noGrp="1"/>
          </p:cNvSpPr>
          <p:nvPr>
            <p:ph type="sldNum" sz="quarter" idx="12"/>
          </p:nvPr>
        </p:nvSpPr>
        <p:spPr/>
        <p:txBody>
          <a:bodyPr/>
          <a:lstStyle/>
          <a:p>
            <a:fld id="{9FBDA2CE-4C48-4268-B3B8-67BB8CBD5785}" type="slidenum">
              <a:rPr lang="en-US" smtClean="0"/>
              <a:t>4</a:t>
            </a:fld>
            <a:endParaRPr lang="en-US"/>
          </a:p>
        </p:txBody>
      </p:sp>
    </p:spTree>
    <p:extLst>
      <p:ext uri="{BB962C8B-B14F-4D97-AF65-F5344CB8AC3E}">
        <p14:creationId xmlns:p14="http://schemas.microsoft.com/office/powerpoint/2010/main" val="42243971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pPr marL="0" indent="0">
              <a:buNone/>
            </a:pPr>
            <a:r>
              <a:rPr lang="en-US" dirty="0"/>
              <a:t>GAN-based Generations</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endParaRPr lang="en-US" dirty="0"/>
          </a:p>
          <a:p>
            <a:pPr marL="0" indent="0">
              <a:buNone/>
            </a:pPr>
            <a:endParaRPr lang="en-US" dirty="0"/>
          </a:p>
          <a:p>
            <a:r>
              <a:rPr lang="en-US" dirty="0"/>
              <a:t>Pros:</a:t>
            </a:r>
          </a:p>
          <a:p>
            <a:pPr lvl="1"/>
            <a:r>
              <a:rPr lang="en-US" dirty="0"/>
              <a:t>Generative: Introduce variations</a:t>
            </a:r>
          </a:p>
          <a:p>
            <a:pPr lvl="1"/>
            <a:r>
              <a:rPr lang="en-US" dirty="0"/>
              <a:t>Attempts to achieve high statistical resemblance to real data</a:t>
            </a:r>
          </a:p>
        </p:txBody>
      </p:sp>
      <p:sp>
        <p:nvSpPr>
          <p:cNvPr id="7" name="Oval 6">
            <a:extLst>
              <a:ext uri="{FF2B5EF4-FFF2-40B4-BE49-F238E27FC236}">
                <a16:creationId xmlns:a16="http://schemas.microsoft.com/office/drawing/2014/main" id="{1FDD7567-25FD-BED0-6BB5-7658781C75FE}"/>
              </a:ext>
            </a:extLst>
          </p:cNvPr>
          <p:cNvSpPr/>
          <p:nvPr/>
        </p:nvSpPr>
        <p:spPr>
          <a:xfrm>
            <a:off x="3795710" y="1825625"/>
            <a:ext cx="1909763"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err="1"/>
              <a:t>DoppelGANger</a:t>
            </a:r>
            <a:endParaRPr lang="en-US" sz="2800" dirty="0"/>
          </a:p>
        </p:txBody>
      </p:sp>
      <p:sp>
        <p:nvSpPr>
          <p:cNvPr id="12" name="Oval 11">
            <a:extLst>
              <a:ext uri="{FF2B5EF4-FFF2-40B4-BE49-F238E27FC236}">
                <a16:creationId xmlns:a16="http://schemas.microsoft.com/office/drawing/2014/main" id="{6D30D92D-4338-68DB-3636-8442097844B4}"/>
              </a:ext>
            </a:extLst>
          </p:cNvPr>
          <p:cNvSpPr/>
          <p:nvPr/>
        </p:nvSpPr>
        <p:spPr>
          <a:xfrm>
            <a:off x="6066234" y="1825625"/>
            <a:ext cx="2174082"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a:t>NetShare</a:t>
            </a:r>
          </a:p>
        </p:txBody>
      </p:sp>
      <p:sp>
        <p:nvSpPr>
          <p:cNvPr id="6" name="Slide Number Placeholder 5">
            <a:extLst>
              <a:ext uri="{FF2B5EF4-FFF2-40B4-BE49-F238E27FC236}">
                <a16:creationId xmlns:a16="http://schemas.microsoft.com/office/drawing/2014/main" id="{C3F94D29-DA44-1FFC-9C60-CADB4FB516D7}"/>
              </a:ext>
            </a:extLst>
          </p:cNvPr>
          <p:cNvSpPr>
            <a:spLocks noGrp="1"/>
          </p:cNvSpPr>
          <p:nvPr>
            <p:ph type="sldNum" sz="quarter" idx="12"/>
          </p:nvPr>
        </p:nvSpPr>
        <p:spPr/>
        <p:txBody>
          <a:bodyPr/>
          <a:lstStyle/>
          <a:p>
            <a:fld id="{9FBDA2CE-4C48-4268-B3B8-67BB8CBD5785}" type="slidenum">
              <a:rPr lang="en-US" smtClean="0"/>
              <a:t>5</a:t>
            </a:fld>
            <a:endParaRPr lang="en-US"/>
          </a:p>
        </p:txBody>
      </p:sp>
    </p:spTree>
    <p:extLst>
      <p:ext uri="{BB962C8B-B14F-4D97-AF65-F5344CB8AC3E}">
        <p14:creationId xmlns:p14="http://schemas.microsoft.com/office/powerpoint/2010/main" val="1005762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pPr marL="0" indent="0">
              <a:buNone/>
            </a:pPr>
            <a:r>
              <a:rPr lang="en-US" dirty="0"/>
              <a:t>GAN-based Generations</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endParaRPr lang="en-US" dirty="0"/>
          </a:p>
          <a:p>
            <a:pPr marL="0" indent="0">
              <a:buNone/>
            </a:pPr>
            <a:endParaRPr lang="en-US" dirty="0"/>
          </a:p>
          <a:p>
            <a:r>
              <a:rPr lang="en-US" dirty="0"/>
              <a:t>Pros:</a:t>
            </a:r>
          </a:p>
          <a:p>
            <a:pPr lvl="1"/>
            <a:r>
              <a:rPr lang="en-US" dirty="0"/>
              <a:t>Generative: Introduce variations</a:t>
            </a:r>
          </a:p>
          <a:p>
            <a:pPr lvl="1"/>
            <a:r>
              <a:rPr lang="en-US" dirty="0"/>
              <a:t>Attempts to achieve high statistical resemblance to real data</a:t>
            </a:r>
          </a:p>
          <a:p>
            <a:r>
              <a:rPr lang="en-US" dirty="0"/>
              <a:t>Cons:</a:t>
            </a:r>
          </a:p>
          <a:p>
            <a:pPr lvl="1"/>
            <a:r>
              <a:rPr lang="en-US" dirty="0"/>
              <a:t>Unsatisfactory ML accuracy</a:t>
            </a:r>
          </a:p>
        </p:txBody>
      </p:sp>
      <p:sp>
        <p:nvSpPr>
          <p:cNvPr id="7" name="Oval 6">
            <a:extLst>
              <a:ext uri="{FF2B5EF4-FFF2-40B4-BE49-F238E27FC236}">
                <a16:creationId xmlns:a16="http://schemas.microsoft.com/office/drawing/2014/main" id="{1FDD7567-25FD-BED0-6BB5-7658781C75FE}"/>
              </a:ext>
            </a:extLst>
          </p:cNvPr>
          <p:cNvSpPr/>
          <p:nvPr/>
        </p:nvSpPr>
        <p:spPr>
          <a:xfrm>
            <a:off x="3795710" y="1825625"/>
            <a:ext cx="1909763"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err="1"/>
              <a:t>DoppelGANger</a:t>
            </a:r>
            <a:endParaRPr lang="en-US" sz="2800" dirty="0"/>
          </a:p>
        </p:txBody>
      </p:sp>
      <p:sp>
        <p:nvSpPr>
          <p:cNvPr id="12" name="Oval 11">
            <a:extLst>
              <a:ext uri="{FF2B5EF4-FFF2-40B4-BE49-F238E27FC236}">
                <a16:creationId xmlns:a16="http://schemas.microsoft.com/office/drawing/2014/main" id="{6D30D92D-4338-68DB-3636-8442097844B4}"/>
              </a:ext>
            </a:extLst>
          </p:cNvPr>
          <p:cNvSpPr/>
          <p:nvPr/>
        </p:nvSpPr>
        <p:spPr>
          <a:xfrm>
            <a:off x="6066234" y="1825625"/>
            <a:ext cx="2174082"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a:t>NetShare</a:t>
            </a:r>
          </a:p>
        </p:txBody>
      </p:sp>
      <p:sp>
        <p:nvSpPr>
          <p:cNvPr id="6" name="Slide Number Placeholder 5">
            <a:extLst>
              <a:ext uri="{FF2B5EF4-FFF2-40B4-BE49-F238E27FC236}">
                <a16:creationId xmlns:a16="http://schemas.microsoft.com/office/drawing/2014/main" id="{C3F94D29-DA44-1FFC-9C60-CADB4FB516D7}"/>
              </a:ext>
            </a:extLst>
          </p:cNvPr>
          <p:cNvSpPr>
            <a:spLocks noGrp="1"/>
          </p:cNvSpPr>
          <p:nvPr>
            <p:ph type="sldNum" sz="quarter" idx="12"/>
          </p:nvPr>
        </p:nvSpPr>
        <p:spPr/>
        <p:txBody>
          <a:bodyPr/>
          <a:lstStyle/>
          <a:p>
            <a:fld id="{9FBDA2CE-4C48-4268-B3B8-67BB8CBD5785}" type="slidenum">
              <a:rPr lang="en-US" smtClean="0"/>
              <a:t>6</a:t>
            </a:fld>
            <a:endParaRPr lang="en-US"/>
          </a:p>
        </p:txBody>
      </p:sp>
    </p:spTree>
    <p:extLst>
      <p:ext uri="{BB962C8B-B14F-4D97-AF65-F5344CB8AC3E}">
        <p14:creationId xmlns:p14="http://schemas.microsoft.com/office/powerpoint/2010/main" val="904989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a:t>GAN-based Generations</a:t>
            </a:r>
            <a:endParaRPr lang="en-US" dirty="0"/>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a:xfrm>
            <a:off x="838200" y="1825625"/>
            <a:ext cx="10515600" cy="851806"/>
          </a:xfrm>
        </p:spPr>
        <p:txBody>
          <a:bodyPr/>
          <a:lstStyle/>
          <a:p>
            <a:pPr marL="0" indent="0">
              <a:buNone/>
            </a:pPr>
            <a:r>
              <a:rPr lang="en-US" dirty="0"/>
              <a:t>Unsatisfactory ML accuracy</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17C8DF52-8CB2-F906-6E20-3F877A4621BB}"/>
              </a:ext>
            </a:extLst>
          </p:cNvPr>
          <p:cNvPicPr>
            <a:picLocks noChangeAspect="1"/>
          </p:cNvPicPr>
          <p:nvPr/>
        </p:nvPicPr>
        <p:blipFill>
          <a:blip r:embed="rId3"/>
          <a:stretch>
            <a:fillRect/>
          </a:stretch>
        </p:blipFill>
        <p:spPr>
          <a:xfrm>
            <a:off x="1810331" y="4258139"/>
            <a:ext cx="8655332" cy="78581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Content Placeholder 2">
            <a:extLst>
              <a:ext uri="{FF2B5EF4-FFF2-40B4-BE49-F238E27FC236}">
                <a16:creationId xmlns:a16="http://schemas.microsoft.com/office/drawing/2014/main" id="{6DCC5195-9061-6730-BECB-4F02C1FFAC38}"/>
              </a:ext>
            </a:extLst>
          </p:cNvPr>
          <p:cNvSpPr txBox="1">
            <a:spLocks/>
          </p:cNvSpPr>
          <p:nvPr/>
        </p:nvSpPr>
        <p:spPr>
          <a:xfrm>
            <a:off x="838200" y="5424997"/>
            <a:ext cx="10515600" cy="20948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t>Goal: Generation of raw network traffic. </a:t>
            </a:r>
          </a:p>
        </p:txBody>
      </p:sp>
      <p:sp>
        <p:nvSpPr>
          <p:cNvPr id="7" name="Content Placeholder 2">
            <a:extLst>
              <a:ext uri="{FF2B5EF4-FFF2-40B4-BE49-F238E27FC236}">
                <a16:creationId xmlns:a16="http://schemas.microsoft.com/office/drawing/2014/main" id="{B921545E-77F3-4F0F-9FA0-65FF05B0EC90}"/>
              </a:ext>
            </a:extLst>
          </p:cNvPr>
          <p:cNvSpPr txBox="1">
            <a:spLocks/>
          </p:cNvSpPr>
          <p:nvPr/>
        </p:nvSpPr>
        <p:spPr>
          <a:xfrm>
            <a:off x="838200" y="5098256"/>
            <a:ext cx="10515600" cy="20948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dirty="0"/>
          </a:p>
        </p:txBody>
      </p:sp>
      <p:sp>
        <p:nvSpPr>
          <p:cNvPr id="10" name="Slide Number Placeholder 9">
            <a:extLst>
              <a:ext uri="{FF2B5EF4-FFF2-40B4-BE49-F238E27FC236}">
                <a16:creationId xmlns:a16="http://schemas.microsoft.com/office/drawing/2014/main" id="{747F308D-4D86-73A2-7DCB-EC993442DC52}"/>
              </a:ext>
            </a:extLst>
          </p:cNvPr>
          <p:cNvSpPr>
            <a:spLocks noGrp="1"/>
          </p:cNvSpPr>
          <p:nvPr>
            <p:ph type="sldNum" sz="quarter" idx="12"/>
          </p:nvPr>
        </p:nvSpPr>
        <p:spPr/>
        <p:txBody>
          <a:bodyPr/>
          <a:lstStyle/>
          <a:p>
            <a:fld id="{9FBDA2CE-4C48-4268-B3B8-67BB8CBD5785}" type="slidenum">
              <a:rPr lang="en-US" smtClean="0"/>
              <a:t>7</a:t>
            </a:fld>
            <a:endParaRPr lang="en-US"/>
          </a:p>
        </p:txBody>
      </p:sp>
      <p:pic>
        <p:nvPicPr>
          <p:cNvPr id="9" name="Picture 8" descr="A table of data format&#10;&#10;Description automatically generated">
            <a:extLst>
              <a:ext uri="{FF2B5EF4-FFF2-40B4-BE49-F238E27FC236}">
                <a16:creationId xmlns:a16="http://schemas.microsoft.com/office/drawing/2014/main" id="{6DB349C9-5D6F-0DCC-24F9-663960C8B4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9800" y="2270804"/>
            <a:ext cx="7772400" cy="1812535"/>
          </a:xfrm>
          <a:prstGeom prst="rect">
            <a:avLst/>
          </a:prstGeom>
        </p:spPr>
      </p:pic>
      <p:sp>
        <p:nvSpPr>
          <p:cNvPr id="11" name="Rectangle 10">
            <a:extLst>
              <a:ext uri="{FF2B5EF4-FFF2-40B4-BE49-F238E27FC236}">
                <a16:creationId xmlns:a16="http://schemas.microsoft.com/office/drawing/2014/main" id="{D4B3B235-8D00-B1B6-0CAD-047DD115A23A}"/>
              </a:ext>
            </a:extLst>
          </p:cNvPr>
          <p:cNvSpPr/>
          <p:nvPr/>
        </p:nvSpPr>
        <p:spPr>
          <a:xfrm>
            <a:off x="4252686" y="3190414"/>
            <a:ext cx="5617028" cy="861168"/>
          </a:xfrm>
          <a:prstGeom prst="rect">
            <a:avLst/>
          </a:prstGeom>
          <a:noFill/>
          <a:ln w="412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4" name="Rectangle 3">
            <a:extLst>
              <a:ext uri="{FF2B5EF4-FFF2-40B4-BE49-F238E27FC236}">
                <a16:creationId xmlns:a16="http://schemas.microsoft.com/office/drawing/2014/main" id="{64186570-08CA-A463-BDBB-F15937784AF8}"/>
              </a:ext>
            </a:extLst>
          </p:cNvPr>
          <p:cNvSpPr/>
          <p:nvPr/>
        </p:nvSpPr>
        <p:spPr>
          <a:xfrm>
            <a:off x="4252686" y="2893437"/>
            <a:ext cx="5617028" cy="267213"/>
          </a:xfrm>
          <a:prstGeom prst="rect">
            <a:avLst/>
          </a:prstGeom>
          <a:noFill/>
          <a:ln w="5080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rgbClr val="92D050"/>
              </a:solidFill>
            </a:endParaRPr>
          </a:p>
        </p:txBody>
      </p:sp>
    </p:spTree>
    <p:extLst>
      <p:ext uri="{BB962C8B-B14F-4D97-AF65-F5344CB8AC3E}">
        <p14:creationId xmlns:p14="http://schemas.microsoft.com/office/powerpoint/2010/main" val="14453261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1" grpId="0" animBg="1"/>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pPr marL="0" indent="0">
              <a:buNone/>
            </a:pPr>
            <a:r>
              <a:rPr lang="en-US" dirty="0"/>
              <a:t>GAN-based Generations</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normAutofit/>
          </a:bodyPr>
          <a:lstStyle/>
          <a:p>
            <a:pPr marL="0" indent="0">
              <a:buNone/>
            </a:pPr>
            <a:endParaRPr lang="en-US" dirty="0"/>
          </a:p>
          <a:p>
            <a:pPr marL="0" indent="0">
              <a:buNone/>
            </a:pPr>
            <a:endParaRPr lang="en-US" dirty="0"/>
          </a:p>
          <a:p>
            <a:r>
              <a:rPr lang="en-US" dirty="0"/>
              <a:t>Pros:</a:t>
            </a:r>
          </a:p>
          <a:p>
            <a:pPr lvl="1"/>
            <a:r>
              <a:rPr lang="en-US" dirty="0"/>
              <a:t>Generative: Introduce variations</a:t>
            </a:r>
          </a:p>
          <a:p>
            <a:pPr lvl="1"/>
            <a:r>
              <a:rPr lang="en-US" dirty="0"/>
              <a:t>Attempts to achieve high statistical resemblance to real data</a:t>
            </a:r>
          </a:p>
          <a:p>
            <a:r>
              <a:rPr lang="en-US" dirty="0"/>
              <a:t>Cons:</a:t>
            </a:r>
          </a:p>
          <a:p>
            <a:pPr lvl="1"/>
            <a:r>
              <a:rPr lang="en-US" dirty="0"/>
              <a:t>Unsatisfactory ML accuracy</a:t>
            </a:r>
          </a:p>
          <a:p>
            <a:pPr lvl="1"/>
            <a:r>
              <a:rPr lang="en-US" dirty="0"/>
              <a:t>Limited Applicability to Non-ML tasks.</a:t>
            </a:r>
          </a:p>
          <a:p>
            <a:pPr lvl="2"/>
            <a:r>
              <a:rPr lang="en-US" dirty="0"/>
              <a:t>Does not support retransmission and in-depth analysis</a:t>
            </a:r>
          </a:p>
          <a:p>
            <a:pPr lvl="2"/>
            <a:r>
              <a:rPr lang="en-US" dirty="0"/>
              <a:t>Does not emphasize on conformance to network rules</a:t>
            </a:r>
          </a:p>
          <a:p>
            <a:pPr lvl="1"/>
            <a:endParaRPr lang="en-US" dirty="0"/>
          </a:p>
          <a:p>
            <a:pPr lvl="1"/>
            <a:endParaRPr lang="en-US" dirty="0"/>
          </a:p>
        </p:txBody>
      </p:sp>
      <p:sp>
        <p:nvSpPr>
          <p:cNvPr id="7" name="Oval 6">
            <a:extLst>
              <a:ext uri="{FF2B5EF4-FFF2-40B4-BE49-F238E27FC236}">
                <a16:creationId xmlns:a16="http://schemas.microsoft.com/office/drawing/2014/main" id="{1FDD7567-25FD-BED0-6BB5-7658781C75FE}"/>
              </a:ext>
            </a:extLst>
          </p:cNvPr>
          <p:cNvSpPr/>
          <p:nvPr/>
        </p:nvSpPr>
        <p:spPr>
          <a:xfrm>
            <a:off x="3795710" y="1825625"/>
            <a:ext cx="1909763"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err="1"/>
              <a:t>DoppelGANger</a:t>
            </a:r>
            <a:endParaRPr lang="en-US" sz="2800" dirty="0"/>
          </a:p>
        </p:txBody>
      </p:sp>
      <p:sp>
        <p:nvSpPr>
          <p:cNvPr id="12" name="Oval 11">
            <a:extLst>
              <a:ext uri="{FF2B5EF4-FFF2-40B4-BE49-F238E27FC236}">
                <a16:creationId xmlns:a16="http://schemas.microsoft.com/office/drawing/2014/main" id="{6D30D92D-4338-68DB-3636-8442097844B4}"/>
              </a:ext>
            </a:extLst>
          </p:cNvPr>
          <p:cNvSpPr/>
          <p:nvPr/>
        </p:nvSpPr>
        <p:spPr>
          <a:xfrm>
            <a:off x="6066234" y="1825625"/>
            <a:ext cx="2174082" cy="8001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800" dirty="0"/>
              <a:t>NetShare</a:t>
            </a:r>
          </a:p>
        </p:txBody>
      </p:sp>
      <p:sp>
        <p:nvSpPr>
          <p:cNvPr id="6" name="Slide Number Placeholder 5">
            <a:extLst>
              <a:ext uri="{FF2B5EF4-FFF2-40B4-BE49-F238E27FC236}">
                <a16:creationId xmlns:a16="http://schemas.microsoft.com/office/drawing/2014/main" id="{C3F94D29-DA44-1FFC-9C60-CADB4FB516D7}"/>
              </a:ext>
            </a:extLst>
          </p:cNvPr>
          <p:cNvSpPr>
            <a:spLocks noGrp="1"/>
          </p:cNvSpPr>
          <p:nvPr>
            <p:ph type="sldNum" sz="quarter" idx="12"/>
          </p:nvPr>
        </p:nvSpPr>
        <p:spPr/>
        <p:txBody>
          <a:bodyPr/>
          <a:lstStyle/>
          <a:p>
            <a:fld id="{9FBDA2CE-4C48-4268-B3B8-67BB8CBD5785}" type="slidenum">
              <a:rPr lang="en-US" smtClean="0"/>
              <a:t>8</a:t>
            </a:fld>
            <a:endParaRPr lang="en-US"/>
          </a:p>
        </p:txBody>
      </p:sp>
    </p:spTree>
    <p:extLst>
      <p:ext uri="{BB962C8B-B14F-4D97-AF65-F5344CB8AC3E}">
        <p14:creationId xmlns:p14="http://schemas.microsoft.com/office/powerpoint/2010/main" val="41725026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89B2C-4026-3DFC-6AAD-6ED22EB43A2B}"/>
              </a:ext>
            </a:extLst>
          </p:cNvPr>
          <p:cNvSpPr>
            <a:spLocks noGrp="1"/>
          </p:cNvSpPr>
          <p:nvPr>
            <p:ph type="title"/>
          </p:nvPr>
        </p:nvSpPr>
        <p:spPr/>
        <p:txBody>
          <a:bodyPr/>
          <a:lstStyle/>
          <a:p>
            <a:r>
              <a:rPr lang="en-US" dirty="0"/>
              <a:t>GAN-based Generations</a:t>
            </a:r>
          </a:p>
        </p:txBody>
      </p:sp>
      <p:sp>
        <p:nvSpPr>
          <p:cNvPr id="3" name="Content Placeholder 2">
            <a:extLst>
              <a:ext uri="{FF2B5EF4-FFF2-40B4-BE49-F238E27FC236}">
                <a16:creationId xmlns:a16="http://schemas.microsoft.com/office/drawing/2014/main" id="{89FC9E6E-296A-01F3-32D9-CE3BA7F543C5}"/>
              </a:ext>
            </a:extLst>
          </p:cNvPr>
          <p:cNvSpPr>
            <a:spLocks noGrp="1"/>
          </p:cNvSpPr>
          <p:nvPr>
            <p:ph idx="1"/>
          </p:nvPr>
        </p:nvSpPr>
        <p:spPr/>
        <p:txBody>
          <a:bodyPr/>
          <a:lstStyle/>
          <a:p>
            <a:pPr marL="0" indent="0">
              <a:buNone/>
            </a:pPr>
            <a:r>
              <a:rPr lang="en-US" dirty="0"/>
              <a:t>Shortcomings:</a:t>
            </a:r>
          </a:p>
          <a:p>
            <a:r>
              <a:rPr lang="en-US" dirty="0"/>
              <a:t>Unsatisfactory ML accuracy</a:t>
            </a:r>
          </a:p>
          <a:p>
            <a:r>
              <a:rPr lang="en-US" dirty="0"/>
              <a:t>Limited Applicability to Non-ML tasks.</a:t>
            </a:r>
          </a:p>
          <a:p>
            <a:pPr marL="0" indent="0">
              <a:buNone/>
            </a:pPr>
            <a:r>
              <a:rPr lang="en-US" dirty="0"/>
              <a:t>Can we address these concerns?</a:t>
            </a:r>
          </a:p>
          <a:p>
            <a:pPr marL="0" indent="0">
              <a:buNone/>
            </a:pPr>
            <a:r>
              <a:rPr lang="en-US" b="1" dirty="0"/>
              <a:t>Ideal tool: An interactive generator where we can ask the generator the type of raw network traffic we want.</a:t>
            </a:r>
          </a:p>
        </p:txBody>
      </p:sp>
      <p:sp>
        <p:nvSpPr>
          <p:cNvPr id="6" name="Slide Number Placeholder 5">
            <a:extLst>
              <a:ext uri="{FF2B5EF4-FFF2-40B4-BE49-F238E27FC236}">
                <a16:creationId xmlns:a16="http://schemas.microsoft.com/office/drawing/2014/main" id="{B7CD2CDB-B9D8-D192-1215-4AC02DC6E5EF}"/>
              </a:ext>
            </a:extLst>
          </p:cNvPr>
          <p:cNvSpPr>
            <a:spLocks noGrp="1"/>
          </p:cNvSpPr>
          <p:nvPr>
            <p:ph type="sldNum" sz="quarter" idx="12"/>
          </p:nvPr>
        </p:nvSpPr>
        <p:spPr/>
        <p:txBody>
          <a:bodyPr/>
          <a:lstStyle/>
          <a:p>
            <a:fld id="{9FBDA2CE-4C48-4268-B3B8-67BB8CBD5785}" type="slidenum">
              <a:rPr lang="en-US" smtClean="0"/>
              <a:t>9</a:t>
            </a:fld>
            <a:endParaRPr lang="en-US"/>
          </a:p>
        </p:txBody>
      </p:sp>
    </p:spTree>
    <p:extLst>
      <p:ext uri="{BB962C8B-B14F-4D97-AF65-F5344CB8AC3E}">
        <p14:creationId xmlns:p14="http://schemas.microsoft.com/office/powerpoint/2010/main" val="1920158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2472b5b9-7306-45b0-ac4d-2cc0b52e2a70"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DA39AB2F076574BA86A00F0D1EFB59F" ma:contentTypeVersion="8" ma:contentTypeDescription="Create a new document." ma:contentTypeScope="" ma:versionID="ee921bb402906f75e6bdd44955ea4791">
  <xsd:schema xmlns:xsd="http://www.w3.org/2001/XMLSchema" xmlns:xs="http://www.w3.org/2001/XMLSchema" xmlns:p="http://schemas.microsoft.com/office/2006/metadata/properties" xmlns:ns3="2472b5b9-7306-45b0-ac4d-2cc0b52e2a70" targetNamespace="http://schemas.microsoft.com/office/2006/metadata/properties" ma:root="true" ma:fieldsID="ad90cd1e0bc4edd7aba6474a8667f032" ns3:_="">
    <xsd:import namespace="2472b5b9-7306-45b0-ac4d-2cc0b52e2a70"/>
    <xsd:element name="properties">
      <xsd:complexType>
        <xsd:sequence>
          <xsd:element name="documentManagement">
            <xsd:complexType>
              <xsd:all>
                <xsd:element ref="ns3:MediaServiceMetadata" minOccurs="0"/>
                <xsd:element ref="ns3:MediaServiceFastMetadata" minOccurs="0"/>
                <xsd:element ref="ns3:_activity" minOccurs="0"/>
                <xsd:element ref="ns3:MediaServiceObjectDetectorVersions" minOccurs="0"/>
                <xsd:element ref="ns3:MediaServiceDateTaken" minOccurs="0"/>
                <xsd:element ref="ns3:MediaServiceLocation"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472b5b9-7306-45b0-ac4d-2cc0b52e2a7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0" nillable="true" ma:displayName="_activity" ma:hidden="true" ma:internalName="_activity">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2" nillable="true" ma:displayName="MediaServiceDateTaken" ma:hidden="true" ma:indexed="true" ma:internalName="MediaServiceDateTaken" ma:readOnly="true">
      <xsd:simpleType>
        <xsd:restriction base="dms:Text"/>
      </xsd:simpleType>
    </xsd:element>
    <xsd:element name="MediaServiceLocation" ma:index="13" nillable="true" ma:displayName="Location" ma:indexed="true" ma:internalName="MediaServiceLocation"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8C749F0-F1BD-4C5E-A519-819A39730CB7}">
  <ds:schemaRefs>
    <ds:schemaRef ds:uri="2472b5b9-7306-45b0-ac4d-2cc0b52e2a70"/>
    <ds:schemaRef ds:uri="http://schemas.microsoft.com/office/infopath/2007/PartnerControls"/>
    <ds:schemaRef ds:uri="http://purl.org/dc/terms/"/>
    <ds:schemaRef ds:uri="http://www.w3.org/XML/1998/namespace"/>
    <ds:schemaRef ds:uri="http://schemas.openxmlformats.org/package/2006/metadata/core-properties"/>
    <ds:schemaRef ds:uri="http://schemas.microsoft.com/office/2006/documentManagement/types"/>
    <ds:schemaRef ds:uri="http://schemas.microsoft.com/office/2006/metadata/properties"/>
    <ds:schemaRef ds:uri="http://purl.org/dc/dcmitype/"/>
    <ds:schemaRef ds:uri="http://purl.org/dc/elements/1.1/"/>
  </ds:schemaRefs>
</ds:datastoreItem>
</file>

<file path=customXml/itemProps2.xml><?xml version="1.0" encoding="utf-8"?>
<ds:datastoreItem xmlns:ds="http://schemas.openxmlformats.org/officeDocument/2006/customXml" ds:itemID="{B71563CE-9B24-4F46-999D-E61972A2A78E}">
  <ds:schemaRefs>
    <ds:schemaRef ds:uri="http://schemas.microsoft.com/sharepoint/v3/contenttype/forms"/>
  </ds:schemaRefs>
</ds:datastoreItem>
</file>

<file path=customXml/itemProps3.xml><?xml version="1.0" encoding="utf-8"?>
<ds:datastoreItem xmlns:ds="http://schemas.openxmlformats.org/officeDocument/2006/customXml" ds:itemID="{69C6E0C5-EF9C-4622-B67B-F3B780ADD88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472b5b9-7306-45b0-ac4d-2cc0b52e2a7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4161</TotalTime>
  <Words>3605</Words>
  <Application>Microsoft Macintosh PowerPoint</Application>
  <PresentationFormat>Widescreen</PresentationFormat>
  <Paragraphs>372</Paragraphs>
  <Slides>30</Slides>
  <Notes>29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Slack-Lato</vt:lpstr>
      <vt:lpstr>Söhne</vt:lpstr>
      <vt:lpstr>Arial</vt:lpstr>
      <vt:lpstr>Calibri</vt:lpstr>
      <vt:lpstr>Calibri Light</vt:lpstr>
      <vt:lpstr>Lucida Grande</vt:lpstr>
      <vt:lpstr>Office Theme</vt:lpstr>
      <vt:lpstr>NetDiffusion: Network Data Augmentation Through Protocol-Constrained Traffic Generation</vt:lpstr>
      <vt:lpstr>PowerPoint Presentation</vt:lpstr>
      <vt:lpstr>Scarcity of Datasets</vt:lpstr>
      <vt:lpstr>Simulations/heuristics approaches:</vt:lpstr>
      <vt:lpstr>GAN-based Generations</vt:lpstr>
      <vt:lpstr>GAN-based Generations</vt:lpstr>
      <vt:lpstr>GAN-based Generations</vt:lpstr>
      <vt:lpstr>GAN-based Generations</vt:lpstr>
      <vt:lpstr>GAN-based Generations</vt:lpstr>
      <vt:lpstr>Our approach: a text-to-traffic synthesis paradigm</vt:lpstr>
      <vt:lpstr>Our approach: a text-to-traffic synthesis paradigm</vt:lpstr>
      <vt:lpstr>Our approach: a text-to-traffic synthesis paradigm</vt:lpstr>
      <vt:lpstr>Our approach: a text-to-traffic synthesis paradigm</vt:lpstr>
      <vt:lpstr>Our approach: a text-to-traffic synthesis paradigm</vt:lpstr>
      <vt:lpstr>Our approach: a text-to-traffic synthesis paradigm</vt:lpstr>
      <vt:lpstr>Our approach: a text-to-traffic synthesis paradigm</vt:lpstr>
      <vt:lpstr>Our approach: a text-to-traffic synthesis paradigm</vt:lpstr>
      <vt:lpstr>Our approach: a text-to-traffic synthesis paradigm</vt:lpstr>
      <vt:lpstr>Our approach: a text-to-traffic synthesis paradigm</vt:lpstr>
      <vt:lpstr>Evaluation</vt:lpstr>
      <vt:lpstr>Evaluation</vt:lpstr>
      <vt:lpstr>Evaluation</vt:lpstr>
      <vt:lpstr>Evaluation</vt:lpstr>
      <vt:lpstr>Evaluation</vt:lpstr>
      <vt:lpstr>Evaluation</vt:lpstr>
      <vt:lpstr>Evaluation</vt:lpstr>
      <vt:lpstr>Possibilities and Challenges</vt:lpstr>
      <vt:lpstr>GAN-based Generations</vt:lpstr>
      <vt:lpstr>Original Eval in NetShare</vt:lpstr>
      <vt:lpstr>Evaluation (Ablation)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High-Fidelity Network Traces</dc:title>
  <dc:creator>Chase Jiang</dc:creator>
  <cp:lastModifiedBy>Chase Jiang</cp:lastModifiedBy>
  <cp:revision>9</cp:revision>
  <dcterms:created xsi:type="dcterms:W3CDTF">2023-11-21T16:56:59Z</dcterms:created>
  <dcterms:modified xsi:type="dcterms:W3CDTF">2024-06-13T11:40:24Z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0x0101004DA39AB2F076574BA86A00F0D1EFB59F</vt:lpwstr>
  </property>
</Properties>
</file>

<file path=docProps/thumbnail.jpeg>
</file>